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7"/>
  </p:notesMasterIdLst>
  <p:sldIdLst>
    <p:sldId id="256" r:id="rId2"/>
    <p:sldId id="257" r:id="rId3"/>
    <p:sldId id="258" r:id="rId4"/>
    <p:sldId id="261" r:id="rId5"/>
    <p:sldId id="273" r:id="rId6"/>
    <p:sldId id="269" r:id="rId7"/>
    <p:sldId id="274" r:id="rId8"/>
    <p:sldId id="271" r:id="rId9"/>
    <p:sldId id="289" r:id="rId10"/>
    <p:sldId id="272" r:id="rId11"/>
    <p:sldId id="278" r:id="rId12"/>
    <p:sldId id="293" r:id="rId13"/>
    <p:sldId id="262" r:id="rId14"/>
    <p:sldId id="263" r:id="rId15"/>
    <p:sldId id="288" r:id="rId16"/>
    <p:sldId id="294" r:id="rId17"/>
    <p:sldId id="259" r:id="rId18"/>
    <p:sldId id="264" r:id="rId19"/>
    <p:sldId id="283" r:id="rId20"/>
    <p:sldId id="265" r:id="rId21"/>
    <p:sldId id="279" r:id="rId22"/>
    <p:sldId id="280" r:id="rId23"/>
    <p:sldId id="281" r:id="rId24"/>
    <p:sldId id="299" r:id="rId25"/>
    <p:sldId id="301" r:id="rId26"/>
    <p:sldId id="302" r:id="rId27"/>
    <p:sldId id="303" r:id="rId28"/>
    <p:sldId id="300" r:id="rId29"/>
    <p:sldId id="266" r:id="rId30"/>
    <p:sldId id="282" r:id="rId31"/>
    <p:sldId id="260" r:id="rId32"/>
    <p:sldId id="267" r:id="rId33"/>
    <p:sldId id="268" r:id="rId34"/>
    <p:sldId id="304" r:id="rId35"/>
    <p:sldId id="298" r:id="rId3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0695F6EA-F1D2-E640-8100-FC9C00B7EE1D}">
          <p14:sldIdLst>
            <p14:sldId id="256"/>
            <p14:sldId id="257"/>
          </p14:sldIdLst>
        </p14:section>
        <p14:section name="プロジェクト概要" id="{665F3D95-05C1-1341-9EA6-29D45697C32B}">
          <p14:sldIdLst>
            <p14:sldId id="258"/>
            <p14:sldId id="261"/>
            <p14:sldId id="273"/>
            <p14:sldId id="269"/>
            <p14:sldId id="274"/>
            <p14:sldId id="271"/>
            <p14:sldId id="289"/>
            <p14:sldId id="272"/>
            <p14:sldId id="278"/>
            <p14:sldId id="293"/>
            <p14:sldId id="262"/>
            <p14:sldId id="263"/>
            <p14:sldId id="288"/>
            <p14:sldId id="294"/>
          </p14:sldIdLst>
        </p14:section>
        <p14:section name="ブースト会議から今日までの進捗" id="{BB7A4BD9-66C5-E642-A80C-FCE823FE9634}">
          <p14:sldIdLst>
            <p14:sldId id="259"/>
            <p14:sldId id="264"/>
            <p14:sldId id="283"/>
            <p14:sldId id="265"/>
            <p14:sldId id="279"/>
            <p14:sldId id="280"/>
            <p14:sldId id="281"/>
            <p14:sldId id="299"/>
            <p14:sldId id="301"/>
            <p14:sldId id="302"/>
            <p14:sldId id="303"/>
            <p14:sldId id="300"/>
            <p14:sldId id="266"/>
            <p14:sldId id="282"/>
          </p14:sldIdLst>
        </p14:section>
        <p14:section name="最終報告までにしたいこと" id="{23CE1928-D2AE-BE4C-8493-DBAA77DDDA79}">
          <p14:sldIdLst>
            <p14:sldId id="260"/>
            <p14:sldId id="267"/>
            <p14:sldId id="268"/>
            <p14:sldId id="304"/>
            <p14:sldId id="29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18"/>
    <p:restoredTop sz="94648"/>
  </p:normalViewPr>
  <p:slideViewPr>
    <p:cSldViewPr snapToGrid="0" snapToObjects="1">
      <p:cViewPr varScale="1">
        <p:scale>
          <a:sx n="50" d="100"/>
          <a:sy n="50" d="100"/>
        </p:scale>
        <p:origin x="192" y="17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tif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25A261-D475-0540-84A5-2A54935E6499}" type="datetimeFigureOut">
              <a:rPr kumimoji="1" lang="ja-JP" altLang="en-US" smtClean="0"/>
              <a:t>2018/8/19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720FA8-8DFC-6F4D-ACA7-4F60647E7BCF}" type="slidenum">
              <a:rPr kumimoji="1" lang="ja-JP" altLang="en-US" smtClean="0"/>
              <a:t>‹#›</a:t>
            </a:fld>
            <a:endParaRPr kumimoji="1" lang="ja-JP" altLang="en-US"/>
          </a:p>
        </p:txBody>
      </p:sp>
    </p:spTree>
    <p:extLst>
      <p:ext uri="{BB962C8B-B14F-4D97-AF65-F5344CB8AC3E}">
        <p14:creationId xmlns:p14="http://schemas.microsoft.com/office/powerpoint/2010/main" val="261553565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45720FA8-8DFC-6F4D-ACA7-4F60647E7BCF}" type="slidenum">
              <a:rPr kumimoji="1" lang="ja-JP" altLang="en-US" smtClean="0"/>
              <a:t>1</a:t>
            </a:fld>
            <a:endParaRPr kumimoji="1" lang="ja-JP" altLang="en-US"/>
          </a:p>
        </p:txBody>
      </p:sp>
    </p:spTree>
    <p:extLst>
      <p:ext uri="{BB962C8B-B14F-4D97-AF65-F5344CB8AC3E}">
        <p14:creationId xmlns:p14="http://schemas.microsoft.com/office/powerpoint/2010/main" val="3909955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おもちゃのキャラクターになって買い物したりってことが現状無いので</a:t>
            </a:r>
            <a:r>
              <a:rPr kumimoji="1" lang="en-US" altLang="ja-JP" dirty="0"/>
              <a:t>…</a:t>
            </a:r>
          </a:p>
          <a:p>
            <a:r>
              <a:rPr kumimoji="1" lang="en-US" altLang="ja-JP" dirty="0"/>
              <a:t>VR</a:t>
            </a:r>
            <a:r>
              <a:rPr kumimoji="1" lang="ja-JP" altLang="en-US"/>
              <a:t>の利点として世界まるごと作れるのでおもちゃを買うならおもちゃの世界を作って買うことができる。</a:t>
            </a:r>
            <a:endParaRPr kumimoji="1" lang="en-US" altLang="ja-JP" dirty="0"/>
          </a:p>
          <a:p>
            <a:r>
              <a:rPr kumimoji="1" lang="ja-JP" altLang="en-US"/>
              <a:t>他のジャンルの</a:t>
            </a:r>
            <a:r>
              <a:rPr kumimoji="1" lang="en-US" altLang="ja-JP" dirty="0"/>
              <a:t>EC</a:t>
            </a:r>
            <a:r>
              <a:rPr kumimoji="1" lang="ja-JP" altLang="en-US"/>
              <a:t>にも応用できそう</a:t>
            </a:r>
          </a:p>
        </p:txBody>
      </p:sp>
      <p:sp>
        <p:nvSpPr>
          <p:cNvPr id="4" name="スライド番号プレースホルダー 3"/>
          <p:cNvSpPr>
            <a:spLocks noGrp="1"/>
          </p:cNvSpPr>
          <p:nvPr>
            <p:ph type="sldNum" sz="quarter" idx="10"/>
          </p:nvPr>
        </p:nvSpPr>
        <p:spPr/>
        <p:txBody>
          <a:bodyPr/>
          <a:lstStyle/>
          <a:p>
            <a:fld id="{45720FA8-8DFC-6F4D-ACA7-4F60647E7BCF}" type="slidenum">
              <a:rPr kumimoji="1" lang="ja-JP" altLang="en-US" smtClean="0"/>
              <a:t>32</a:t>
            </a:fld>
            <a:endParaRPr kumimoji="1" lang="ja-JP" altLang="en-US"/>
          </a:p>
        </p:txBody>
      </p:sp>
    </p:spTree>
    <p:extLst>
      <p:ext uri="{BB962C8B-B14F-4D97-AF65-F5344CB8AC3E}">
        <p14:creationId xmlns:p14="http://schemas.microsoft.com/office/powerpoint/2010/main" val="3231717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0E2D16CC-58F6-4545-95E6-2E4A15B9DDBD}" type="datetimeFigureOut">
              <a:rPr kumimoji="1" lang="ja-JP" altLang="en-US" smtClean="0"/>
              <a:t>2018/8/19</a:t>
            </a:fld>
            <a:endParaRPr kumimoji="1" lang="ja-JP" alt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58282E11-042E-F945-BB65-300652255927}" type="slidenum">
              <a:rPr kumimoji="1" lang="ja-JP" altLang="en-US" smtClean="0"/>
              <a:t>‹#›</a:t>
            </a:fld>
            <a:endParaRPr kumimoji="1" lang="ja-JP" alt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269537021"/>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E2D16CC-58F6-4545-95E6-2E4A15B9DDBD}" type="datetimeFigureOut">
              <a:rPr kumimoji="1" lang="ja-JP" altLang="en-US" smtClean="0"/>
              <a:t>2018/8/19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8282E11-042E-F945-BB65-300652255927}" type="slidenum">
              <a:rPr kumimoji="1" lang="ja-JP" altLang="en-US" smtClean="0"/>
              <a:t>‹#›</a:t>
            </a:fld>
            <a:endParaRPr kumimoji="1" lang="ja-JP" altLang="en-US"/>
          </a:p>
        </p:txBody>
      </p:sp>
    </p:spTree>
    <p:extLst>
      <p:ext uri="{BB962C8B-B14F-4D97-AF65-F5344CB8AC3E}">
        <p14:creationId xmlns:p14="http://schemas.microsoft.com/office/powerpoint/2010/main" val="31103740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E2D16CC-58F6-4545-95E6-2E4A15B9DDBD}" type="datetimeFigureOut">
              <a:rPr kumimoji="1" lang="ja-JP" altLang="en-US" smtClean="0"/>
              <a:t>2018/8/19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8282E11-042E-F945-BB65-300652255927}" type="slidenum">
              <a:rPr kumimoji="1" lang="ja-JP" altLang="en-US" smtClean="0"/>
              <a:t>‹#›</a:t>
            </a:fld>
            <a:endParaRPr kumimoji="1" lang="ja-JP" altLang="en-US"/>
          </a:p>
        </p:txBody>
      </p:sp>
    </p:spTree>
    <p:extLst>
      <p:ext uri="{BB962C8B-B14F-4D97-AF65-F5344CB8AC3E}">
        <p14:creationId xmlns:p14="http://schemas.microsoft.com/office/powerpoint/2010/main" val="2362235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E2D16CC-58F6-4545-95E6-2E4A15B9DDBD}" type="datetimeFigureOut">
              <a:rPr kumimoji="1" lang="ja-JP" altLang="en-US" smtClean="0"/>
              <a:t>2018/8/19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8282E11-042E-F945-BB65-300652255927}" type="slidenum">
              <a:rPr kumimoji="1" lang="ja-JP" altLang="en-US" smtClean="0"/>
              <a:t>‹#›</a:t>
            </a:fld>
            <a:endParaRPr kumimoji="1" lang="ja-JP" altLang="en-US"/>
          </a:p>
        </p:txBody>
      </p:sp>
    </p:spTree>
    <p:extLst>
      <p:ext uri="{BB962C8B-B14F-4D97-AF65-F5344CB8AC3E}">
        <p14:creationId xmlns:p14="http://schemas.microsoft.com/office/powerpoint/2010/main" val="3408840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0E2D16CC-58F6-4545-95E6-2E4A15B9DDBD}" type="datetimeFigureOut">
              <a:rPr kumimoji="1" lang="ja-JP" altLang="en-US" smtClean="0"/>
              <a:t>2018/8/19</a:t>
            </a:fld>
            <a:endParaRPr kumimoji="1" lang="ja-JP" alt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58282E11-042E-F945-BB65-300652255927}" type="slidenum">
              <a:rPr kumimoji="1" lang="ja-JP" altLang="en-US" smtClean="0"/>
              <a:t>‹#›</a:t>
            </a:fld>
            <a:endParaRPr kumimoji="1" lang="ja-JP" alt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68593599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ja-JP" altLang="en-US"/>
              <a:t>マスター タイトルの書式設定</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0E2D16CC-58F6-4545-95E6-2E4A15B9DDBD}" type="datetimeFigureOut">
              <a:rPr kumimoji="1" lang="ja-JP" altLang="en-US" smtClean="0"/>
              <a:t>2018/8/19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58282E11-042E-F945-BB65-300652255927}" type="slidenum">
              <a:rPr kumimoji="1" lang="ja-JP" altLang="en-US" smtClean="0"/>
              <a:t>‹#›</a:t>
            </a:fld>
            <a:endParaRPr kumimoji="1" lang="ja-JP" altLang="en-US"/>
          </a:p>
        </p:txBody>
      </p:sp>
    </p:spTree>
    <p:extLst>
      <p:ext uri="{BB962C8B-B14F-4D97-AF65-F5344CB8AC3E}">
        <p14:creationId xmlns:p14="http://schemas.microsoft.com/office/powerpoint/2010/main" val="2450097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0E2D16CC-58F6-4545-95E6-2E4A15B9DDBD}" type="datetimeFigureOut">
              <a:rPr kumimoji="1" lang="ja-JP" altLang="en-US" smtClean="0"/>
              <a:t>2018/8/19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58282E11-042E-F945-BB65-300652255927}" type="slidenum">
              <a:rPr kumimoji="1" lang="ja-JP" altLang="en-US" smtClean="0"/>
              <a:t>‹#›</a:t>
            </a:fld>
            <a:endParaRPr kumimoji="1" lang="ja-JP" altLang="en-US"/>
          </a:p>
        </p:txBody>
      </p:sp>
    </p:spTree>
    <p:extLst>
      <p:ext uri="{BB962C8B-B14F-4D97-AF65-F5344CB8AC3E}">
        <p14:creationId xmlns:p14="http://schemas.microsoft.com/office/powerpoint/2010/main" val="39254110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0E2D16CC-58F6-4545-95E6-2E4A15B9DDBD}" type="datetimeFigureOut">
              <a:rPr kumimoji="1" lang="ja-JP" altLang="en-US" smtClean="0"/>
              <a:t>2018/8/19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58282E11-042E-F945-BB65-300652255927}" type="slidenum">
              <a:rPr kumimoji="1" lang="ja-JP" altLang="en-US" smtClean="0"/>
              <a:t>‹#›</a:t>
            </a:fld>
            <a:endParaRPr kumimoji="1" lang="ja-JP" altLang="en-US"/>
          </a:p>
        </p:txBody>
      </p:sp>
    </p:spTree>
    <p:extLst>
      <p:ext uri="{BB962C8B-B14F-4D97-AF65-F5344CB8AC3E}">
        <p14:creationId xmlns:p14="http://schemas.microsoft.com/office/powerpoint/2010/main" val="18838943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2D16CC-58F6-4545-95E6-2E4A15B9DDBD}" type="datetimeFigureOut">
              <a:rPr kumimoji="1" lang="ja-JP" altLang="en-US" smtClean="0"/>
              <a:t>2018/8/19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58282E11-042E-F945-BB65-300652255927}" type="slidenum">
              <a:rPr kumimoji="1" lang="ja-JP" altLang="en-US" smtClean="0"/>
              <a:t>‹#›</a:t>
            </a:fld>
            <a:endParaRPr kumimoji="1" lang="ja-JP" altLang="en-US"/>
          </a:p>
        </p:txBody>
      </p:sp>
    </p:spTree>
    <p:extLst>
      <p:ext uri="{BB962C8B-B14F-4D97-AF65-F5344CB8AC3E}">
        <p14:creationId xmlns:p14="http://schemas.microsoft.com/office/powerpoint/2010/main" val="2025173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0E2D16CC-58F6-4545-95E6-2E4A15B9DDBD}" type="datetimeFigureOut">
              <a:rPr kumimoji="1" lang="ja-JP" altLang="en-US" smtClean="0"/>
              <a:t>2018/8/19</a:t>
            </a:fld>
            <a:endParaRPr kumimoji="1" lang="ja-JP"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8282E11-042E-F945-BB65-300652255927}" type="slidenum">
              <a:rPr kumimoji="1" lang="ja-JP" altLang="en-US" smtClean="0"/>
              <a:t>‹#›</a:t>
            </a:fld>
            <a:endParaRPr kumimoji="1" lang="ja-JP"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54538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0E2D16CC-58F6-4545-95E6-2E4A15B9DDBD}" type="datetimeFigureOut">
              <a:rPr kumimoji="1" lang="ja-JP" altLang="en-US" smtClean="0"/>
              <a:t>2018/8/19</a:t>
            </a:fld>
            <a:endParaRPr kumimoji="1" lang="ja-JP"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8282E11-042E-F945-BB65-300652255927}" type="slidenum">
              <a:rPr kumimoji="1" lang="ja-JP" altLang="en-US" smtClean="0"/>
              <a:t>‹#›</a:t>
            </a:fld>
            <a:endParaRPr kumimoji="1" lang="ja-JP"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302238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0E2D16CC-58F6-4545-95E6-2E4A15B9DDBD}" type="datetimeFigureOut">
              <a:rPr kumimoji="1" lang="ja-JP" altLang="en-US" smtClean="0"/>
              <a:t>2018/8/19</a:t>
            </a:fld>
            <a:endParaRPr kumimoji="1" lang="ja-JP" alt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kumimoji="1" lang="ja-JP" alt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58282E11-042E-F945-BB65-300652255927}" type="slidenum">
              <a:rPr kumimoji="1" lang="ja-JP" altLang="en-US" smtClean="0"/>
              <a:t>‹#›</a:t>
            </a:fld>
            <a:endParaRPr kumimoji="1" lang="ja-JP" alt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996759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kumimoji="1"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kumimoji="1"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400" kern="1200" baseline="0">
          <a:solidFill>
            <a:schemeClr val="tx2"/>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slideLayout" Target="../slideLayouts/slideLayout4.xml"/><Relationship Id="rId4" Type="http://schemas.openxmlformats.org/officeDocument/2006/relationships/video" Target="../media/media2.mp4"/></Relationships>
</file>

<file path=ppt/slides/_rels/slide26.xml.rels><?xml version="1.0" encoding="UTF-8" standalone="yes"?>
<Relationships xmlns="http://schemas.openxmlformats.org/package/2006/relationships"><Relationship Id="rId3" Type="http://schemas.microsoft.com/office/2007/relationships/media" Target="../media/media4.mp4"/><Relationship Id="rId7" Type="http://schemas.openxmlformats.org/officeDocument/2006/relationships/image" Target="../media/image7.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6.png"/><Relationship Id="rId5" Type="http://schemas.openxmlformats.org/officeDocument/2006/relationships/slideLayout" Target="../slideLayouts/slideLayout4.xml"/><Relationship Id="rId4" Type="http://schemas.openxmlformats.org/officeDocument/2006/relationships/video" Target="../media/media4.mp4"/></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8.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1EDF9A2-3F39-9244-8BE1-B441E190C002}"/>
              </a:ext>
            </a:extLst>
          </p:cNvPr>
          <p:cNvSpPr>
            <a:spLocks noGrp="1"/>
          </p:cNvSpPr>
          <p:nvPr>
            <p:ph type="ctrTitle"/>
          </p:nvPr>
        </p:nvSpPr>
        <p:spPr/>
        <p:txBody>
          <a:bodyPr/>
          <a:lstStyle/>
          <a:p>
            <a:r>
              <a:rPr lang="ja-JP" altLang="en-US">
                <a:latin typeface="Cica" panose="020B0409020203020207" pitchFamily="49" charset="-128"/>
                <a:ea typeface="Cica" panose="020B0409020203020207" pitchFamily="49" charset="-128"/>
                <a:cs typeface="Calibri" panose="020F0502020204030204" pitchFamily="34" charset="0"/>
              </a:rPr>
              <a:t>末田</a:t>
            </a:r>
            <a:r>
              <a:rPr lang="en-US" altLang="ja-JP" dirty="0">
                <a:latin typeface="Cica" panose="020B0409020203020207" pitchFamily="49" charset="-128"/>
                <a:ea typeface="Cica" panose="020B0409020203020207" pitchFamily="49" charset="-128"/>
                <a:cs typeface="Calibri" panose="020F0502020204030204" pitchFamily="34" charset="0"/>
              </a:rPr>
              <a:t>PJ</a:t>
            </a:r>
            <a:r>
              <a:rPr lang="ja-JP" altLang="en-US">
                <a:latin typeface="Cica" panose="020B0409020203020207" pitchFamily="49" charset="-128"/>
                <a:ea typeface="Cica" panose="020B0409020203020207" pitchFamily="49" charset="-128"/>
                <a:cs typeface="Calibri" panose="020F0502020204030204" pitchFamily="34" charset="0"/>
              </a:rPr>
              <a:t> “</a:t>
            </a:r>
            <a:r>
              <a:rPr lang="en-US" altLang="ja-JP" dirty="0" err="1">
                <a:latin typeface="Cica" panose="020B0409020203020207" pitchFamily="49" charset="-128"/>
                <a:ea typeface="Cica" panose="020B0409020203020207" pitchFamily="49" charset="-128"/>
                <a:cs typeface="Calibri" panose="020F0502020204030204" pitchFamily="34" charset="0"/>
              </a:rPr>
              <a:t>Touchbuy</a:t>
            </a:r>
            <a:r>
              <a:rPr lang="ja-JP" altLang="en-US">
                <a:latin typeface="Cica" panose="020B0409020203020207" pitchFamily="49" charset="-128"/>
                <a:ea typeface="Cica" panose="020B0409020203020207" pitchFamily="49" charset="-128"/>
                <a:cs typeface="Calibri" panose="020F0502020204030204" pitchFamily="34" charset="0"/>
              </a:rPr>
              <a:t>”</a:t>
            </a:r>
            <a:endParaRPr kumimoji="1" lang="ja-JP" altLang="en-US">
              <a:latin typeface="Cica" panose="020B0409020203020207" pitchFamily="49" charset="-128"/>
              <a:ea typeface="Cica" panose="020B0409020203020207" pitchFamily="49" charset="-128"/>
              <a:cs typeface="Calibri" panose="020F0502020204030204" pitchFamily="34" charset="0"/>
            </a:endParaRPr>
          </a:p>
        </p:txBody>
      </p:sp>
      <p:sp>
        <p:nvSpPr>
          <p:cNvPr id="3" name="字幕 2">
            <a:extLst>
              <a:ext uri="{FF2B5EF4-FFF2-40B4-BE49-F238E27FC236}">
                <a16:creationId xmlns:a16="http://schemas.microsoft.com/office/drawing/2014/main" id="{E8A78718-8271-934C-8ADC-97ACEB4A8C35}"/>
              </a:ext>
            </a:extLst>
          </p:cNvPr>
          <p:cNvSpPr>
            <a:spLocks noGrp="1"/>
          </p:cNvSpPr>
          <p:nvPr>
            <p:ph type="subTitle" idx="1"/>
          </p:nvPr>
        </p:nvSpPr>
        <p:spPr/>
        <p:txBody>
          <a:bodyPr>
            <a:normAutofit fontScale="92500" lnSpcReduction="10000"/>
          </a:bodyPr>
          <a:lstStyle/>
          <a:p>
            <a:r>
              <a:rPr kumimoji="1" lang="en-US" altLang="ja-JP" dirty="0">
                <a:latin typeface="Cica" panose="020B0409020203020207" pitchFamily="49" charset="-128"/>
                <a:ea typeface="Cica" panose="020B0409020203020207" pitchFamily="49" charset="-128"/>
                <a:cs typeface="Calibri" panose="020F0502020204030204" pitchFamily="34" charset="0"/>
              </a:rPr>
              <a:t>2018/08/19</a:t>
            </a:r>
            <a:r>
              <a:rPr kumimoji="1" lang="ja-JP" altLang="en-US">
                <a:latin typeface="Cica" panose="020B0409020203020207" pitchFamily="49" charset="-128"/>
                <a:ea typeface="Cica" panose="020B0409020203020207" pitchFamily="49" charset="-128"/>
                <a:cs typeface="Calibri" panose="020F0502020204030204" pitchFamily="34" charset="0"/>
              </a:rPr>
              <a:t> 未踏ジュニア 中間報告</a:t>
            </a:r>
            <a:endParaRPr kumimoji="1" lang="en-US" altLang="ja-JP" dirty="0">
              <a:latin typeface="Cica" panose="020B0409020203020207" pitchFamily="49" charset="-128"/>
              <a:ea typeface="Cica" panose="020B0409020203020207" pitchFamily="49" charset="-128"/>
              <a:cs typeface="Calibri" panose="020F0502020204030204" pitchFamily="34" charset="0"/>
            </a:endParaRPr>
          </a:p>
          <a:p>
            <a:r>
              <a:rPr kumimoji="1" lang="en-US" altLang="ja-JP" dirty="0" err="1">
                <a:latin typeface="Cica" panose="020B0409020203020207" pitchFamily="49" charset="-128"/>
                <a:ea typeface="Cica" panose="020B0409020203020207" pitchFamily="49" charset="-128"/>
                <a:cs typeface="Calibri" panose="020F0502020204030204" pitchFamily="34" charset="0"/>
              </a:rPr>
              <a:t>PRESENTER:Takahito</a:t>
            </a:r>
            <a:r>
              <a:rPr kumimoji="1" lang="en-US" altLang="ja-JP" dirty="0">
                <a:latin typeface="Cica" panose="020B0409020203020207" pitchFamily="49" charset="-128"/>
                <a:ea typeface="Cica" panose="020B0409020203020207" pitchFamily="49" charset="-128"/>
                <a:cs typeface="Calibri" panose="020F0502020204030204" pitchFamily="34" charset="0"/>
              </a:rPr>
              <a:t> </a:t>
            </a:r>
            <a:r>
              <a:rPr kumimoji="1" lang="en-US" altLang="ja-JP" dirty="0" err="1">
                <a:latin typeface="Cica" panose="020B0409020203020207" pitchFamily="49" charset="-128"/>
                <a:ea typeface="Cica" panose="020B0409020203020207" pitchFamily="49" charset="-128"/>
                <a:cs typeface="Calibri" panose="020F0502020204030204" pitchFamily="34" charset="0"/>
              </a:rPr>
              <a:t>Sueda</a:t>
            </a:r>
            <a:endParaRPr kumimoji="1" lang="en-US" altLang="ja-JP" dirty="0">
              <a:latin typeface="Cica" panose="020B0409020203020207" pitchFamily="49" charset="-128"/>
              <a:ea typeface="Cica" panose="020B0409020203020207" pitchFamily="49" charset="-128"/>
              <a:cs typeface="Calibri" panose="020F0502020204030204" pitchFamily="34" charset="0"/>
            </a:endParaRPr>
          </a:p>
          <a:p>
            <a:r>
              <a:rPr lang="en-US" altLang="ja-JP" dirty="0" err="1">
                <a:latin typeface="Cica" panose="020B0409020203020207" pitchFamily="49" charset="-128"/>
                <a:ea typeface="Cica" panose="020B0409020203020207" pitchFamily="49" charset="-128"/>
                <a:cs typeface="Calibri" panose="020F0502020204030204" pitchFamily="34" charset="0"/>
              </a:rPr>
              <a:t>PM:Seki</a:t>
            </a:r>
            <a:endParaRPr kumimoji="1" lang="ja-JP" altLang="en-US">
              <a:latin typeface="Cica" panose="020B0409020203020207" pitchFamily="49" charset="-128"/>
              <a:ea typeface="Cica" panose="020B0409020203020207" pitchFamily="49" charset="-128"/>
              <a:cs typeface="Calibri" panose="020F0502020204030204" pitchFamily="34" charset="0"/>
            </a:endParaRPr>
          </a:p>
        </p:txBody>
      </p:sp>
    </p:spTree>
    <p:extLst>
      <p:ext uri="{BB962C8B-B14F-4D97-AF65-F5344CB8AC3E}">
        <p14:creationId xmlns:p14="http://schemas.microsoft.com/office/powerpoint/2010/main" val="4029447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どんなもの？</a:t>
            </a:r>
          </a:p>
        </p:txBody>
      </p:sp>
      <p:sp>
        <p:nvSpPr>
          <p:cNvPr id="3" name="コンテンツ プレースホルダー 2">
            <a:extLst>
              <a:ext uri="{FF2B5EF4-FFF2-40B4-BE49-F238E27FC236}">
                <a16:creationId xmlns:a16="http://schemas.microsoft.com/office/drawing/2014/main" id="{90EDEDDF-75F5-084E-A3DC-A9D71FF280D2}"/>
              </a:ext>
            </a:extLst>
          </p:cNvPr>
          <p:cNvSpPr>
            <a:spLocks noGrp="1"/>
          </p:cNvSpPr>
          <p:nvPr>
            <p:ph idx="1"/>
          </p:nvPr>
        </p:nvSpPr>
        <p:spPr/>
        <p:txBody>
          <a:bodyPr anchor="ctr">
            <a:normAutofit/>
          </a:bodyPr>
          <a:lstStyle/>
          <a:p>
            <a:r>
              <a:rPr kumimoji="1" lang="ja-JP" altLang="en-US" sz="3200">
                <a:latin typeface="Cica" panose="020B0409020203020207" pitchFamily="49" charset="-128"/>
                <a:ea typeface="Cica" panose="020B0409020203020207" pitchFamily="49" charset="-128"/>
              </a:rPr>
              <a:t>店舗への誘導プロモーションとしての応用</a:t>
            </a:r>
            <a:endParaRPr kumimoji="1" lang="en-US" altLang="ja-JP" sz="3200" dirty="0">
              <a:latin typeface="Cica" panose="020B0409020203020207" pitchFamily="49" charset="-128"/>
              <a:ea typeface="Cica" panose="020B0409020203020207" pitchFamily="49" charset="-128"/>
            </a:endParaRPr>
          </a:p>
          <a:p>
            <a:pPr marL="0" indent="0">
              <a:buNone/>
            </a:pPr>
            <a:endParaRPr lang="en-US" altLang="ja-JP" sz="3200" dirty="0">
              <a:latin typeface="Cica" panose="020B0409020203020207" pitchFamily="49" charset="-128"/>
              <a:ea typeface="Cica" panose="020B0409020203020207" pitchFamily="49" charset="-128"/>
            </a:endParaRPr>
          </a:p>
          <a:p>
            <a:pPr marL="0" indent="0">
              <a:buNone/>
            </a:pPr>
            <a:r>
              <a:rPr kumimoji="1" lang="ja-JP" altLang="en-US" sz="3200">
                <a:latin typeface="Cica" panose="020B0409020203020207" pitchFamily="49" charset="-128"/>
                <a:ea typeface="Cica" panose="020B0409020203020207" pitchFamily="49" charset="-128"/>
              </a:rPr>
              <a:t>車の試乗のハードルを下げる</a:t>
            </a:r>
            <a:endParaRPr kumimoji="1" lang="en-US" altLang="ja-JP" sz="3200" dirty="0">
              <a:latin typeface="Cica" panose="020B0409020203020207" pitchFamily="49" charset="-128"/>
              <a:ea typeface="Cica" panose="020B0409020203020207" pitchFamily="49" charset="-128"/>
            </a:endParaRPr>
          </a:p>
          <a:p>
            <a:pPr marL="0" indent="0">
              <a:buNone/>
            </a:pPr>
            <a:r>
              <a:rPr lang="en-US" altLang="ja-JP" sz="3200" dirty="0">
                <a:latin typeface="Cica" panose="020B0409020203020207" pitchFamily="49" charset="-128"/>
                <a:ea typeface="Cica" panose="020B0409020203020207" pitchFamily="49" charset="-128"/>
              </a:rPr>
              <a:t>VR</a:t>
            </a:r>
            <a:r>
              <a:rPr lang="ja-JP" altLang="en-US" sz="3200">
                <a:latin typeface="Cica" panose="020B0409020203020207" pitchFamily="49" charset="-128"/>
                <a:ea typeface="Cica" panose="020B0409020203020207" pitchFamily="49" charset="-128"/>
              </a:rPr>
              <a:t>内で実際の体験に近い試乗体験をすることで</a:t>
            </a:r>
            <a:endParaRPr lang="en-US" altLang="ja-JP" sz="3200" dirty="0">
              <a:latin typeface="Cica" panose="020B0409020203020207" pitchFamily="49" charset="-128"/>
              <a:ea typeface="Cica" panose="020B0409020203020207" pitchFamily="49" charset="-128"/>
            </a:endParaRPr>
          </a:p>
          <a:p>
            <a:pPr marL="0" indent="0">
              <a:buNone/>
            </a:pPr>
            <a:r>
              <a:rPr lang="ja-JP" altLang="en-US" sz="3200">
                <a:latin typeface="Cica" panose="020B0409020203020207" pitchFamily="49" charset="-128"/>
                <a:ea typeface="Cica" panose="020B0409020203020207" pitchFamily="49" charset="-128"/>
              </a:rPr>
              <a:t>実店舗に来てもらいやすくなる</a:t>
            </a:r>
            <a:endParaRPr kumimoji="1" lang="ja-JP" altLang="en-US" sz="320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1758271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なんで作るの？</a:t>
            </a:r>
          </a:p>
        </p:txBody>
      </p:sp>
      <p:sp>
        <p:nvSpPr>
          <p:cNvPr id="3" name="コンテンツ プレースホルダー 2">
            <a:extLst>
              <a:ext uri="{FF2B5EF4-FFF2-40B4-BE49-F238E27FC236}">
                <a16:creationId xmlns:a16="http://schemas.microsoft.com/office/drawing/2014/main" id="{90EDEDDF-75F5-084E-A3DC-A9D71FF280D2}"/>
              </a:ext>
            </a:extLst>
          </p:cNvPr>
          <p:cNvSpPr>
            <a:spLocks noGrp="1"/>
          </p:cNvSpPr>
          <p:nvPr>
            <p:ph idx="1"/>
          </p:nvPr>
        </p:nvSpPr>
        <p:spPr/>
        <p:txBody>
          <a:bodyPr anchor="ctr">
            <a:normAutofit/>
          </a:bodyPr>
          <a:lstStyle/>
          <a:p>
            <a:r>
              <a:rPr lang="ja-JP" altLang="en-US" sz="4000">
                <a:latin typeface="Cica" panose="020B0409020203020207" pitchFamily="49" charset="-128"/>
                <a:ea typeface="Cica" panose="020B0409020203020207" pitchFamily="49" charset="-128"/>
              </a:rPr>
              <a:t>実物っぽい</a:t>
            </a:r>
            <a:r>
              <a:rPr lang="en-US" altLang="ja-JP" sz="4000" dirty="0">
                <a:latin typeface="Cica" panose="020B0409020203020207" pitchFamily="49" charset="-128"/>
                <a:ea typeface="Cica" panose="020B0409020203020207" pitchFamily="49" charset="-128"/>
              </a:rPr>
              <a:t>something</a:t>
            </a:r>
            <a:r>
              <a:rPr lang="ja-JP" altLang="en-US" sz="4000">
                <a:latin typeface="Cica" panose="020B0409020203020207" pitchFamily="49" charset="-128"/>
                <a:ea typeface="Cica" panose="020B0409020203020207" pitchFamily="49" charset="-128"/>
              </a:rPr>
              <a:t>で解決できそう</a:t>
            </a:r>
            <a:endParaRPr lang="en-US" altLang="ja-JP" sz="4000" dirty="0">
              <a:latin typeface="Cica" panose="020B0409020203020207" pitchFamily="49" charset="-128"/>
              <a:ea typeface="Cica" panose="020B0409020203020207" pitchFamily="49" charset="-128"/>
            </a:endParaRPr>
          </a:p>
          <a:p>
            <a:endParaRPr lang="en-US" altLang="ja-JP" sz="4000" dirty="0">
              <a:latin typeface="Cica" panose="020B0409020203020207" pitchFamily="49" charset="-128"/>
              <a:ea typeface="Cica" panose="020B0409020203020207" pitchFamily="49" charset="-128"/>
            </a:endParaRPr>
          </a:p>
          <a:p>
            <a:pPr marL="0" indent="0">
              <a:buNone/>
            </a:pPr>
            <a:r>
              <a:rPr lang="ja-JP" altLang="en-US" sz="4000">
                <a:latin typeface="Cica" panose="020B0409020203020207" pitchFamily="49" charset="-128"/>
                <a:ea typeface="Cica" panose="020B0409020203020207" pitchFamily="49" charset="-128"/>
              </a:rPr>
              <a:t>ネットショッピングの</a:t>
            </a:r>
            <a:br>
              <a:rPr lang="en-US" altLang="ja-JP" sz="4000" dirty="0">
                <a:latin typeface="Cica" panose="020B0409020203020207" pitchFamily="49" charset="-128"/>
                <a:ea typeface="Cica" panose="020B0409020203020207" pitchFamily="49" charset="-128"/>
              </a:rPr>
            </a:br>
            <a:r>
              <a:rPr lang="ja-JP" altLang="en-US" sz="4000">
                <a:latin typeface="Cica" panose="020B0409020203020207" pitchFamily="49" charset="-128"/>
                <a:ea typeface="Cica" panose="020B0409020203020207" pitchFamily="49" charset="-128"/>
              </a:rPr>
              <a:t>最大の欠点である実物が確認できない</a:t>
            </a:r>
            <a:br>
              <a:rPr lang="en-US" altLang="ja-JP" sz="4000" dirty="0">
                <a:latin typeface="Cica" panose="020B0409020203020207" pitchFamily="49" charset="-128"/>
                <a:ea typeface="Cica" panose="020B0409020203020207" pitchFamily="49" charset="-128"/>
              </a:rPr>
            </a:br>
            <a:r>
              <a:rPr lang="ja-JP" altLang="en-US" sz="4000">
                <a:latin typeface="Cica" panose="020B0409020203020207" pitchFamily="49" charset="-128"/>
                <a:ea typeface="Cica" panose="020B0409020203020207" pitchFamily="49" charset="-128"/>
              </a:rPr>
              <a:t>という問題を解決できる。</a:t>
            </a:r>
            <a:r>
              <a:rPr lang="en-US" altLang="ja-JP" sz="2800" dirty="0">
                <a:latin typeface="Cica" panose="020B0409020203020207" pitchFamily="49" charset="-128"/>
                <a:ea typeface="Cica" panose="020B0409020203020207" pitchFamily="49" charset="-128"/>
              </a:rPr>
              <a:t>(</a:t>
            </a:r>
            <a:r>
              <a:rPr lang="ja-JP" altLang="en-US" sz="2800">
                <a:latin typeface="Cica" panose="020B0409020203020207" pitchFamily="49" charset="-128"/>
                <a:ea typeface="Cica" panose="020B0409020203020207" pitchFamily="49" charset="-128"/>
              </a:rPr>
              <a:t>かもしれない</a:t>
            </a:r>
            <a:r>
              <a:rPr lang="en-US" altLang="ja-JP" sz="2800" dirty="0">
                <a:latin typeface="Cica" panose="020B0409020203020207" pitchFamily="49" charset="-128"/>
                <a:ea typeface="Cica" panose="020B0409020203020207" pitchFamily="49" charset="-128"/>
              </a:rPr>
              <a:t>)</a:t>
            </a:r>
            <a:endParaRPr lang="en-US" altLang="ja-JP" sz="4000"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3942904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なんで作るの？</a:t>
            </a:r>
          </a:p>
        </p:txBody>
      </p:sp>
      <p:sp>
        <p:nvSpPr>
          <p:cNvPr id="3" name="コンテンツ プレースホルダー 2">
            <a:extLst>
              <a:ext uri="{FF2B5EF4-FFF2-40B4-BE49-F238E27FC236}">
                <a16:creationId xmlns:a16="http://schemas.microsoft.com/office/drawing/2014/main" id="{90EDEDDF-75F5-084E-A3DC-A9D71FF280D2}"/>
              </a:ext>
            </a:extLst>
          </p:cNvPr>
          <p:cNvSpPr>
            <a:spLocks noGrp="1"/>
          </p:cNvSpPr>
          <p:nvPr>
            <p:ph idx="1"/>
          </p:nvPr>
        </p:nvSpPr>
        <p:spPr/>
        <p:txBody>
          <a:bodyPr anchor="ctr">
            <a:normAutofit/>
          </a:bodyPr>
          <a:lstStyle/>
          <a:p>
            <a:pPr marL="0" indent="0">
              <a:buNone/>
            </a:pPr>
            <a:r>
              <a:rPr lang="en-US" altLang="ja-JP" sz="4000" dirty="0">
                <a:latin typeface="Cica" panose="020B0409020203020207" pitchFamily="49" charset="-128"/>
                <a:ea typeface="Cica" panose="020B0409020203020207" pitchFamily="49" charset="-128"/>
              </a:rPr>
              <a:t>VR</a:t>
            </a:r>
            <a:r>
              <a:rPr lang="ja-JP" altLang="en-US" sz="4000">
                <a:latin typeface="Cica" panose="020B0409020203020207" pitchFamily="49" charset="-128"/>
                <a:ea typeface="Cica" panose="020B0409020203020207" pitchFamily="49" charset="-128"/>
              </a:rPr>
              <a:t>なら世界そのものを作れるので</a:t>
            </a:r>
            <a:endParaRPr lang="en-US" altLang="ja-JP" sz="4000" dirty="0">
              <a:latin typeface="Cica" panose="020B0409020203020207" pitchFamily="49" charset="-128"/>
              <a:ea typeface="Cica" panose="020B0409020203020207" pitchFamily="49" charset="-128"/>
            </a:endParaRPr>
          </a:p>
          <a:p>
            <a:pPr marL="0" indent="0">
              <a:buNone/>
            </a:pPr>
            <a:r>
              <a:rPr lang="ja-JP" altLang="en-US" sz="4000">
                <a:latin typeface="Cica" panose="020B0409020203020207" pitchFamily="49" charset="-128"/>
                <a:ea typeface="Cica" panose="020B0409020203020207" pitchFamily="49" charset="-128"/>
              </a:rPr>
              <a:t>おもちゃならおもちゃの世界を</a:t>
            </a:r>
            <a:r>
              <a:rPr lang="en-US" altLang="ja-JP" sz="4000" dirty="0">
                <a:latin typeface="Cica" panose="020B0409020203020207" pitchFamily="49" charset="-128"/>
                <a:ea typeface="Cica" panose="020B0409020203020207" pitchFamily="49" charset="-128"/>
              </a:rPr>
              <a:t>…</a:t>
            </a:r>
          </a:p>
        </p:txBody>
      </p:sp>
    </p:spTree>
    <p:extLst>
      <p:ext uri="{BB962C8B-B14F-4D97-AF65-F5344CB8AC3E}">
        <p14:creationId xmlns:p14="http://schemas.microsoft.com/office/powerpoint/2010/main" val="22950318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なんで作るの？</a:t>
            </a:r>
          </a:p>
        </p:txBody>
      </p:sp>
      <p:sp>
        <p:nvSpPr>
          <p:cNvPr id="3" name="コンテンツ プレースホルダー 2">
            <a:extLst>
              <a:ext uri="{FF2B5EF4-FFF2-40B4-BE49-F238E27FC236}">
                <a16:creationId xmlns:a16="http://schemas.microsoft.com/office/drawing/2014/main" id="{90EDEDDF-75F5-084E-A3DC-A9D71FF280D2}"/>
              </a:ext>
            </a:extLst>
          </p:cNvPr>
          <p:cNvSpPr>
            <a:spLocks noGrp="1"/>
          </p:cNvSpPr>
          <p:nvPr>
            <p:ph idx="1"/>
          </p:nvPr>
        </p:nvSpPr>
        <p:spPr/>
        <p:txBody>
          <a:bodyPr anchor="ctr">
            <a:normAutofit/>
          </a:bodyPr>
          <a:lstStyle/>
          <a:p>
            <a:r>
              <a:rPr kumimoji="1" lang="ja-JP" altLang="en-US" sz="4000">
                <a:latin typeface="Cica" panose="020B0409020203020207" pitchFamily="49" charset="-128"/>
                <a:ea typeface="Cica" panose="020B0409020203020207" pitchFamily="49" charset="-128"/>
              </a:rPr>
              <a:t>ロマン</a:t>
            </a:r>
            <a:endParaRPr kumimoji="1" lang="en-US" altLang="ja-JP" sz="4000" dirty="0">
              <a:latin typeface="Cica" panose="020B0409020203020207" pitchFamily="49" charset="-128"/>
              <a:ea typeface="Cica" panose="020B0409020203020207" pitchFamily="49" charset="-128"/>
            </a:endParaRPr>
          </a:p>
          <a:p>
            <a:r>
              <a:rPr lang="ja-JP" altLang="en-US" sz="4000">
                <a:latin typeface="Cica" panose="020B0409020203020207" pitchFamily="49" charset="-128"/>
                <a:ea typeface="Cica" panose="020B0409020203020207" pitchFamily="49" charset="-128"/>
              </a:rPr>
              <a:t>かっこいい</a:t>
            </a:r>
            <a:endParaRPr kumimoji="1" lang="en-US" altLang="ja-JP" sz="4000" dirty="0">
              <a:latin typeface="Cica" panose="020B0409020203020207" pitchFamily="49" charset="-128"/>
              <a:ea typeface="Cica" panose="020B0409020203020207" pitchFamily="49" charset="-128"/>
            </a:endParaRPr>
          </a:p>
          <a:p>
            <a:endParaRPr lang="en-US" altLang="ja-JP" sz="4000" dirty="0">
              <a:latin typeface="Cica" panose="020B0409020203020207" pitchFamily="49" charset="-128"/>
              <a:ea typeface="Cica" panose="020B0409020203020207" pitchFamily="49" charset="-128"/>
            </a:endParaRPr>
          </a:p>
          <a:p>
            <a:pPr marL="0" indent="0">
              <a:buNone/>
            </a:pPr>
            <a:r>
              <a:rPr lang="ja-JP" altLang="en-US" sz="4000">
                <a:latin typeface="Cica" panose="020B0409020203020207" pitchFamily="49" charset="-128"/>
                <a:ea typeface="Cica" panose="020B0409020203020207" pitchFamily="49" charset="-128"/>
              </a:rPr>
              <a:t>映画とかでもある感じが欲しい！</a:t>
            </a:r>
            <a:endParaRPr lang="en-US" altLang="ja-JP" sz="4000"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11337190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どうやって作るの？</a:t>
            </a:r>
          </a:p>
        </p:txBody>
      </p:sp>
      <p:sp>
        <p:nvSpPr>
          <p:cNvPr id="3" name="コンテンツ プレースホルダー 2">
            <a:extLst>
              <a:ext uri="{FF2B5EF4-FFF2-40B4-BE49-F238E27FC236}">
                <a16:creationId xmlns:a16="http://schemas.microsoft.com/office/drawing/2014/main" id="{90EDEDDF-75F5-084E-A3DC-A9D71FF280D2}"/>
              </a:ext>
            </a:extLst>
          </p:cNvPr>
          <p:cNvSpPr>
            <a:spLocks noGrp="1"/>
          </p:cNvSpPr>
          <p:nvPr>
            <p:ph idx="1"/>
          </p:nvPr>
        </p:nvSpPr>
        <p:spPr/>
        <p:txBody>
          <a:bodyPr anchor="ctr">
            <a:normAutofit/>
          </a:bodyPr>
          <a:lstStyle/>
          <a:p>
            <a:r>
              <a:rPr lang="en-US" altLang="ja-JP" sz="4000" dirty="0">
                <a:latin typeface="Cica" panose="020B0409020203020207" pitchFamily="49" charset="-128"/>
                <a:ea typeface="Cica" panose="020B0409020203020207" pitchFamily="49" charset="-128"/>
              </a:rPr>
              <a:t>Unity</a:t>
            </a:r>
          </a:p>
          <a:p>
            <a:r>
              <a:rPr lang="en-US" altLang="ja-JP" sz="4000" dirty="0">
                <a:latin typeface="Cica" panose="020B0409020203020207" pitchFamily="49" charset="-128"/>
                <a:ea typeface="Cica" panose="020B0409020203020207" pitchFamily="49" charset="-128"/>
              </a:rPr>
              <a:t>VR</a:t>
            </a:r>
          </a:p>
          <a:p>
            <a:pPr lvl="1"/>
            <a:r>
              <a:rPr lang="en-US" altLang="ja-JP" sz="4000" dirty="0">
                <a:latin typeface="Cica" panose="020B0409020203020207" pitchFamily="49" charset="-128"/>
                <a:ea typeface="Cica" panose="020B0409020203020207" pitchFamily="49" charset="-128"/>
              </a:rPr>
              <a:t>Oculus Go</a:t>
            </a:r>
          </a:p>
          <a:p>
            <a:pPr lvl="1"/>
            <a:r>
              <a:rPr lang="en-US" altLang="ja-JP" sz="4000" dirty="0">
                <a:latin typeface="Cica" panose="020B0409020203020207" pitchFamily="49" charset="-128"/>
                <a:ea typeface="Cica" panose="020B0409020203020207" pitchFamily="49" charset="-128"/>
              </a:rPr>
              <a:t>Oculus Rift</a:t>
            </a:r>
          </a:p>
          <a:p>
            <a:r>
              <a:rPr lang="ja-JP" altLang="en-US" sz="4000" b="1">
                <a:latin typeface="Cica" panose="020B0409020203020207" pitchFamily="49" charset="-128"/>
                <a:ea typeface="Cica" panose="020B0409020203020207" pitchFamily="49" charset="-128"/>
              </a:rPr>
              <a:t>気合</a:t>
            </a:r>
            <a:endParaRPr lang="en-US" altLang="ja-JP" sz="4000" b="1"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40757627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2DA48F-088E-5944-BDBF-59314979085A}"/>
              </a:ext>
            </a:extLst>
          </p:cNvPr>
          <p:cNvSpPr>
            <a:spLocks noGrp="1"/>
          </p:cNvSpPr>
          <p:nvPr>
            <p:ph type="title"/>
          </p:nvPr>
        </p:nvSpPr>
        <p:spPr/>
        <p:txBody>
          <a:bodyPr/>
          <a:lstStyle/>
          <a:p>
            <a:r>
              <a:rPr kumimoji="1" lang="ja-JP" altLang="en-US"/>
              <a:t>初期案との変更点</a:t>
            </a:r>
          </a:p>
        </p:txBody>
      </p:sp>
      <p:sp>
        <p:nvSpPr>
          <p:cNvPr id="3" name="コンテンツ プレースホルダー 2">
            <a:extLst>
              <a:ext uri="{FF2B5EF4-FFF2-40B4-BE49-F238E27FC236}">
                <a16:creationId xmlns:a16="http://schemas.microsoft.com/office/drawing/2014/main" id="{B78E8164-4AB7-C341-A1E1-B2CE28306854}"/>
              </a:ext>
            </a:extLst>
          </p:cNvPr>
          <p:cNvSpPr>
            <a:spLocks noGrp="1"/>
          </p:cNvSpPr>
          <p:nvPr>
            <p:ph sz="half" idx="1"/>
          </p:nvPr>
        </p:nvSpPr>
        <p:spPr/>
        <p:txBody>
          <a:bodyPr>
            <a:normAutofit/>
          </a:bodyPr>
          <a:lstStyle/>
          <a:p>
            <a:r>
              <a:rPr kumimoji="1" lang="en-US" altLang="ja-JP" sz="3600" dirty="0"/>
              <a:t>3D</a:t>
            </a:r>
            <a:r>
              <a:rPr kumimoji="1" lang="ja-JP" altLang="en-US" sz="3600"/>
              <a:t>スキャナで</a:t>
            </a:r>
            <a:br>
              <a:rPr kumimoji="1" lang="en-US" altLang="ja-JP" sz="3600" dirty="0"/>
            </a:br>
            <a:r>
              <a:rPr kumimoji="1" lang="ja-JP" altLang="en-US" sz="3600"/>
              <a:t>商品をスキャン</a:t>
            </a:r>
          </a:p>
        </p:txBody>
      </p:sp>
      <p:sp>
        <p:nvSpPr>
          <p:cNvPr id="4" name="コンテンツ プレースホルダー 3">
            <a:extLst>
              <a:ext uri="{FF2B5EF4-FFF2-40B4-BE49-F238E27FC236}">
                <a16:creationId xmlns:a16="http://schemas.microsoft.com/office/drawing/2014/main" id="{1F5F2E20-78F0-1945-B657-BEFB690B8D35}"/>
              </a:ext>
            </a:extLst>
          </p:cNvPr>
          <p:cNvSpPr>
            <a:spLocks noGrp="1"/>
          </p:cNvSpPr>
          <p:nvPr>
            <p:ph sz="half" idx="2"/>
          </p:nvPr>
        </p:nvSpPr>
        <p:spPr/>
        <p:txBody>
          <a:bodyPr>
            <a:normAutofit/>
          </a:bodyPr>
          <a:lstStyle/>
          <a:p>
            <a:r>
              <a:rPr kumimoji="1" lang="ja-JP" altLang="en-US" sz="2400"/>
              <a:t>色が検知できない型だった</a:t>
            </a:r>
            <a:endParaRPr lang="en-US" altLang="ja-JP" sz="2400" dirty="0"/>
          </a:p>
          <a:p>
            <a:r>
              <a:rPr kumimoji="1" lang="ja-JP" altLang="en-US" sz="2400"/>
              <a:t>スキャンせずに</a:t>
            </a:r>
            <a:r>
              <a:rPr kumimoji="1" lang="en-US" altLang="ja-JP" sz="2400" dirty="0"/>
              <a:t>Asset</a:t>
            </a:r>
            <a:r>
              <a:rPr kumimoji="1" lang="ja-JP" altLang="en-US" sz="2400"/>
              <a:t>として用意されているオブジェクトを使用することに</a:t>
            </a:r>
            <a:endParaRPr kumimoji="1" lang="en-US" altLang="ja-JP" sz="2400" dirty="0"/>
          </a:p>
          <a:p>
            <a:endParaRPr lang="en-US" altLang="ja-JP" sz="2400" dirty="0"/>
          </a:p>
          <a:p>
            <a:r>
              <a:rPr kumimoji="1" lang="ja-JP" altLang="en-US" sz="2400"/>
              <a:t>今後の</a:t>
            </a:r>
            <a:r>
              <a:rPr kumimoji="1" lang="en-US" altLang="ja-JP" sz="2400" dirty="0"/>
              <a:t>EC</a:t>
            </a:r>
            <a:r>
              <a:rPr lang="ja-JP" altLang="en-US" sz="2400"/>
              <a:t>の一例として試作の予定はある</a:t>
            </a:r>
            <a:endParaRPr kumimoji="1" lang="en-US" altLang="ja-JP" sz="2400" dirty="0"/>
          </a:p>
        </p:txBody>
      </p:sp>
    </p:spTree>
    <p:extLst>
      <p:ext uri="{BB962C8B-B14F-4D97-AF65-F5344CB8AC3E}">
        <p14:creationId xmlns:p14="http://schemas.microsoft.com/office/powerpoint/2010/main" val="31376307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2DA48F-088E-5944-BDBF-59314979085A}"/>
              </a:ext>
            </a:extLst>
          </p:cNvPr>
          <p:cNvSpPr>
            <a:spLocks noGrp="1"/>
          </p:cNvSpPr>
          <p:nvPr>
            <p:ph type="title"/>
          </p:nvPr>
        </p:nvSpPr>
        <p:spPr/>
        <p:txBody>
          <a:bodyPr/>
          <a:lstStyle/>
          <a:p>
            <a:r>
              <a:rPr kumimoji="1" lang="ja-JP" altLang="en-US"/>
              <a:t>初期案との変更点</a:t>
            </a:r>
          </a:p>
        </p:txBody>
      </p:sp>
      <p:sp>
        <p:nvSpPr>
          <p:cNvPr id="3" name="コンテンツ プレースホルダー 2">
            <a:extLst>
              <a:ext uri="{FF2B5EF4-FFF2-40B4-BE49-F238E27FC236}">
                <a16:creationId xmlns:a16="http://schemas.microsoft.com/office/drawing/2014/main" id="{B78E8164-4AB7-C341-A1E1-B2CE28306854}"/>
              </a:ext>
            </a:extLst>
          </p:cNvPr>
          <p:cNvSpPr>
            <a:spLocks noGrp="1"/>
          </p:cNvSpPr>
          <p:nvPr>
            <p:ph sz="half" idx="1"/>
          </p:nvPr>
        </p:nvSpPr>
        <p:spPr/>
        <p:txBody>
          <a:bodyPr>
            <a:normAutofit/>
          </a:bodyPr>
          <a:lstStyle/>
          <a:p>
            <a:r>
              <a:rPr kumimoji="1" lang="en-US" altLang="ja-JP" sz="3600" dirty="0"/>
              <a:t>Amazon</a:t>
            </a:r>
            <a:r>
              <a:rPr lang="ja-JP" altLang="en-US" sz="3600"/>
              <a:t>とかで導入してもらう</a:t>
            </a:r>
            <a:endParaRPr kumimoji="1" lang="ja-JP" altLang="en-US" sz="3600"/>
          </a:p>
        </p:txBody>
      </p:sp>
      <p:sp>
        <p:nvSpPr>
          <p:cNvPr id="4" name="コンテンツ プレースホルダー 3">
            <a:extLst>
              <a:ext uri="{FF2B5EF4-FFF2-40B4-BE49-F238E27FC236}">
                <a16:creationId xmlns:a16="http://schemas.microsoft.com/office/drawing/2014/main" id="{1F5F2E20-78F0-1945-B657-BEFB690B8D35}"/>
              </a:ext>
            </a:extLst>
          </p:cNvPr>
          <p:cNvSpPr>
            <a:spLocks noGrp="1"/>
          </p:cNvSpPr>
          <p:nvPr>
            <p:ph sz="half" idx="2"/>
          </p:nvPr>
        </p:nvSpPr>
        <p:spPr/>
        <p:txBody>
          <a:bodyPr>
            <a:normAutofit/>
          </a:bodyPr>
          <a:lstStyle/>
          <a:p>
            <a:r>
              <a:rPr kumimoji="1" lang="en-US" altLang="ja-JP" sz="2400" dirty="0"/>
              <a:t>VREC</a:t>
            </a:r>
            <a:r>
              <a:rPr kumimoji="1" lang="ja-JP" altLang="en-US" sz="2400"/>
              <a:t>のスタイルは商品によって違うべき</a:t>
            </a:r>
            <a:endParaRPr kumimoji="1" lang="en-US" altLang="ja-JP" sz="2400" dirty="0"/>
          </a:p>
          <a:p>
            <a:r>
              <a:rPr lang="ja-JP" altLang="en-US" sz="2400"/>
              <a:t>たくさんのプロトタイプを作って模索する</a:t>
            </a:r>
            <a:endParaRPr lang="en-US" altLang="ja-JP" sz="2400" dirty="0"/>
          </a:p>
          <a:p>
            <a:endParaRPr kumimoji="1" lang="en-US" altLang="ja-JP" sz="2400" dirty="0"/>
          </a:p>
          <a:p>
            <a:r>
              <a:rPr lang="ja-JP" altLang="en-US" sz="2400"/>
              <a:t>最終的にプロトタイプが</a:t>
            </a:r>
            <a:br>
              <a:rPr lang="en-US" altLang="ja-JP" sz="2400" dirty="0"/>
            </a:br>
            <a:r>
              <a:rPr lang="ja-JP" altLang="en-US" sz="2400"/>
              <a:t>二桁いったら面白いなぁ</a:t>
            </a:r>
            <a:endParaRPr kumimoji="1" lang="en-US" altLang="ja-JP" sz="2400" dirty="0"/>
          </a:p>
        </p:txBody>
      </p:sp>
    </p:spTree>
    <p:extLst>
      <p:ext uri="{BB962C8B-B14F-4D97-AF65-F5344CB8AC3E}">
        <p14:creationId xmlns:p14="http://schemas.microsoft.com/office/powerpoint/2010/main" val="21256528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lang="ja-JP" altLang="en-US">
                <a:latin typeface="Cica" panose="020B0409020203020207" pitchFamily="49" charset="-128"/>
                <a:ea typeface="Cica" panose="020B0409020203020207" pitchFamily="49" charset="-128"/>
              </a:rPr>
              <a:t>アジェンダ</a:t>
            </a:r>
            <a:endParaRPr kumimoji="1" lang="ja-JP" altLang="en-US">
              <a:latin typeface="Cica" panose="020B0409020203020207" pitchFamily="49" charset="-128"/>
              <a:ea typeface="Cica" panose="020B0409020203020207" pitchFamily="49" charset="-128"/>
            </a:endParaRP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lnSpcReduction="10000"/>
          </a:bodyPr>
          <a:lstStyle/>
          <a:p>
            <a:r>
              <a:rPr kumimoji="1" lang="ja-JP" altLang="en-US">
                <a:latin typeface="Cica" panose="020B0409020203020207" pitchFamily="49" charset="-128"/>
                <a:ea typeface="Cica" panose="020B0409020203020207" pitchFamily="49" charset="-128"/>
              </a:rPr>
              <a:t>プロジェクト概要</a:t>
            </a:r>
            <a:endParaRPr kumimoji="1" lang="en-US" altLang="ja-JP" dirty="0">
              <a:latin typeface="Cica" panose="020B0409020203020207" pitchFamily="49" charset="-128"/>
              <a:ea typeface="Cica" panose="020B0409020203020207" pitchFamily="49" charset="-128"/>
            </a:endParaRPr>
          </a:p>
          <a:p>
            <a:r>
              <a:rPr lang="ja-JP" altLang="en-US" sz="4400">
                <a:latin typeface="Cica" panose="020B0409020203020207" pitchFamily="49" charset="-128"/>
                <a:ea typeface="Cica" panose="020B0409020203020207" pitchFamily="49" charset="-128"/>
              </a:rPr>
              <a:t>ブースト会議から今日までの進捗</a:t>
            </a:r>
            <a:endParaRPr lang="en-US" altLang="ja-JP" sz="4400" dirty="0">
              <a:latin typeface="Cica" panose="020B0409020203020207" pitchFamily="49" charset="-128"/>
              <a:ea typeface="Cica" panose="020B0409020203020207" pitchFamily="49" charset="-128"/>
            </a:endParaRPr>
          </a:p>
          <a:p>
            <a:pPr lvl="1"/>
            <a:r>
              <a:rPr lang="en-US" altLang="ja-JP" sz="4400" i="0" dirty="0">
                <a:latin typeface="Cica" panose="020B0409020203020207" pitchFamily="49" charset="-128"/>
                <a:ea typeface="Cica" panose="020B0409020203020207" pitchFamily="49" charset="-128"/>
              </a:rPr>
              <a:t>Unity</a:t>
            </a:r>
          </a:p>
          <a:p>
            <a:pPr lvl="1"/>
            <a:r>
              <a:rPr lang="ja-JP" altLang="en-US" sz="4400" i="0">
                <a:latin typeface="Cica" panose="020B0409020203020207" pitchFamily="49" charset="-128"/>
                <a:ea typeface="Cica" panose="020B0409020203020207" pitchFamily="49" charset="-128"/>
              </a:rPr>
              <a:t>プロトタイプ作成</a:t>
            </a:r>
            <a:endParaRPr lang="en-US" altLang="ja-JP" sz="4400" i="0" dirty="0">
              <a:latin typeface="Cica" panose="020B0409020203020207" pitchFamily="49" charset="-128"/>
              <a:ea typeface="Cica" panose="020B0409020203020207" pitchFamily="49" charset="-128"/>
            </a:endParaRPr>
          </a:p>
          <a:p>
            <a:pPr lvl="1"/>
            <a:r>
              <a:rPr lang="ja-JP" altLang="en-US" sz="4400" i="0">
                <a:latin typeface="Cica" panose="020B0409020203020207" pitchFamily="49" charset="-128"/>
                <a:ea typeface="Cica" panose="020B0409020203020207" pitchFamily="49" charset="-128"/>
              </a:rPr>
              <a:t>現時点で感じてること</a:t>
            </a:r>
            <a:endParaRPr lang="en-US" altLang="ja-JP" sz="4400" i="0" dirty="0">
              <a:latin typeface="Cica" panose="020B0409020203020207" pitchFamily="49" charset="-128"/>
              <a:ea typeface="Cica" panose="020B0409020203020207" pitchFamily="49" charset="-128"/>
            </a:endParaRPr>
          </a:p>
          <a:p>
            <a:r>
              <a:rPr kumimoji="1" lang="ja-JP" altLang="en-US">
                <a:latin typeface="Cica" panose="020B0409020203020207" pitchFamily="49" charset="-128"/>
                <a:ea typeface="Cica" panose="020B0409020203020207" pitchFamily="49" charset="-128"/>
              </a:rPr>
              <a:t>最終報告までにしたいこと</a:t>
            </a:r>
          </a:p>
        </p:txBody>
      </p:sp>
    </p:spTree>
    <p:extLst>
      <p:ext uri="{BB962C8B-B14F-4D97-AF65-F5344CB8AC3E}">
        <p14:creationId xmlns:p14="http://schemas.microsoft.com/office/powerpoint/2010/main" val="6565378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lang="en-US" altLang="ja-JP" dirty="0">
                <a:latin typeface="Cica" panose="020B0409020203020207" pitchFamily="49" charset="-128"/>
                <a:ea typeface="Cica" panose="020B0409020203020207" pitchFamily="49" charset="-128"/>
              </a:rPr>
              <a:t>Unity</a:t>
            </a:r>
            <a:br>
              <a:rPr lang="en-US" altLang="ja-JP" dirty="0">
                <a:latin typeface="Cica" panose="020B0409020203020207" pitchFamily="49" charset="-128"/>
                <a:ea typeface="Cica" panose="020B0409020203020207" pitchFamily="49" charset="-128"/>
              </a:rPr>
            </a:br>
            <a:endParaRPr kumimoji="1" lang="ja-JP" altLang="en-US">
              <a:latin typeface="Cica" panose="020B0409020203020207" pitchFamily="49" charset="-128"/>
              <a:ea typeface="Cica" panose="020B0409020203020207" pitchFamily="49" charset="-128"/>
            </a:endParaRP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lang="ja-JP" altLang="en-US" sz="4000">
                <a:latin typeface="Cica" panose="020B0409020203020207" pitchFamily="49" charset="-128"/>
                <a:ea typeface="Cica" panose="020B0409020203020207" pitchFamily="49" charset="-128"/>
              </a:rPr>
              <a:t>導入</a:t>
            </a:r>
            <a:endParaRPr lang="en-US" altLang="ja-JP" sz="4000" dirty="0">
              <a:latin typeface="Cica" panose="020B0409020203020207" pitchFamily="49" charset="-128"/>
              <a:ea typeface="Cica" panose="020B0409020203020207" pitchFamily="49" charset="-128"/>
            </a:endParaRPr>
          </a:p>
          <a:p>
            <a:pPr lvl="1"/>
            <a:r>
              <a:rPr lang="ja-JP" altLang="en-US" sz="4000" strike="sngStrike">
                <a:latin typeface="Cica" panose="020B0409020203020207" pitchFamily="49" charset="-128"/>
                <a:ea typeface="Cica" panose="020B0409020203020207" pitchFamily="49" charset="-128"/>
              </a:rPr>
              <a:t>プロキシ邪魔</a:t>
            </a:r>
            <a:endParaRPr lang="en-US" altLang="ja-JP" sz="4000" strike="sngStrike" dirty="0">
              <a:latin typeface="Cica" panose="020B0409020203020207" pitchFamily="49" charset="-128"/>
              <a:ea typeface="Cica" panose="020B0409020203020207" pitchFamily="49" charset="-128"/>
            </a:endParaRPr>
          </a:p>
          <a:p>
            <a:r>
              <a:rPr lang="ja-JP" altLang="en-US" sz="4000">
                <a:latin typeface="Cica" panose="020B0409020203020207" pitchFamily="49" charset="-128"/>
                <a:ea typeface="Cica" panose="020B0409020203020207" pitchFamily="49" charset="-128"/>
              </a:rPr>
              <a:t>いろいろ遊んだ</a:t>
            </a:r>
            <a:endParaRPr lang="en-US" altLang="ja-JP" sz="4000" dirty="0">
              <a:latin typeface="Cica" panose="020B0409020203020207" pitchFamily="49" charset="-128"/>
              <a:ea typeface="Cica" panose="020B0409020203020207" pitchFamily="49" charset="-128"/>
            </a:endParaRPr>
          </a:p>
          <a:p>
            <a:r>
              <a:rPr lang="en-US" altLang="ja-JP" sz="4000" dirty="0">
                <a:latin typeface="Cica" panose="020B0409020203020207" pitchFamily="49" charset="-128"/>
                <a:ea typeface="Cica" panose="020B0409020203020207" pitchFamily="49" charset="-128"/>
              </a:rPr>
              <a:t>UI</a:t>
            </a:r>
            <a:r>
              <a:rPr lang="ja-JP" altLang="en-US" sz="4000">
                <a:latin typeface="Cica" panose="020B0409020203020207" pitchFamily="49" charset="-128"/>
                <a:ea typeface="Cica" panose="020B0409020203020207" pitchFamily="49" charset="-128"/>
              </a:rPr>
              <a:t>の実装にクセあり</a:t>
            </a:r>
            <a:endParaRPr lang="en-US" altLang="ja-JP" sz="4000" dirty="0">
              <a:latin typeface="Cica" panose="020B0409020203020207" pitchFamily="49" charset="-128"/>
              <a:ea typeface="Cica" panose="020B0409020203020207" pitchFamily="49" charset="-128"/>
            </a:endParaRPr>
          </a:p>
          <a:p>
            <a:r>
              <a:rPr lang="ja-JP" altLang="en-US" sz="4000">
                <a:latin typeface="Cica" panose="020B0409020203020207" pitchFamily="49" charset="-128"/>
                <a:ea typeface="Cica" panose="020B0409020203020207" pitchFamily="49" charset="-128"/>
              </a:rPr>
              <a:t>スケール感に慣れきれない</a:t>
            </a:r>
            <a:endParaRPr lang="en-US" altLang="ja-JP" sz="4000"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42543893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p:txBody>
          <a:bodyPr/>
          <a:lstStyle/>
          <a:p>
            <a:r>
              <a:rPr lang="ja-JP" altLang="en-US">
                <a:latin typeface="Cica" panose="020B0409020203020207" pitchFamily="49" charset="-128"/>
                <a:ea typeface="Cica" panose="020B0409020203020207" pitchFamily="49" charset="-128"/>
              </a:rPr>
              <a:t>プロトタイプ作成</a:t>
            </a:r>
            <a:endParaRPr kumimoji="1" lang="ja-JP" altLang="en-US">
              <a:latin typeface="Cica" panose="020B0409020203020207" pitchFamily="49" charset="-128"/>
              <a:ea typeface="Cica" panose="020B0409020203020207" pitchFamily="49" charset="-128"/>
            </a:endParaRPr>
          </a:p>
        </p:txBody>
      </p:sp>
      <p:sp>
        <p:nvSpPr>
          <p:cNvPr id="3" name="コンテンツ プレースホルダー 2">
            <a:extLst>
              <a:ext uri="{FF2B5EF4-FFF2-40B4-BE49-F238E27FC236}">
                <a16:creationId xmlns:a16="http://schemas.microsoft.com/office/drawing/2014/main" id="{90EDEDDF-75F5-084E-A3DC-A9D71FF280D2}"/>
              </a:ext>
            </a:extLst>
          </p:cNvPr>
          <p:cNvSpPr>
            <a:spLocks noGrp="1"/>
          </p:cNvSpPr>
          <p:nvPr>
            <p:ph idx="1"/>
          </p:nvPr>
        </p:nvSpPr>
        <p:spPr/>
        <p:txBody>
          <a:bodyPr anchor="ctr">
            <a:normAutofit/>
          </a:bodyPr>
          <a:lstStyle/>
          <a:p>
            <a:pPr marL="0" indent="0">
              <a:buNone/>
            </a:pPr>
            <a:r>
              <a:rPr lang="en-US" altLang="ja-JP" sz="4800" dirty="0">
                <a:latin typeface="Cica" panose="020B0409020203020207" pitchFamily="49" charset="-128"/>
                <a:ea typeface="Cica" panose="020B0409020203020207" pitchFamily="49" charset="-128"/>
              </a:rPr>
              <a:t>Amazon</a:t>
            </a:r>
            <a:r>
              <a:rPr lang="ja-JP" altLang="en-US" sz="4800">
                <a:latin typeface="Cica" panose="020B0409020203020207" pitchFamily="49" charset="-128"/>
                <a:ea typeface="Cica" panose="020B0409020203020207" pitchFamily="49" charset="-128"/>
              </a:rPr>
              <a:t>のような完成度の高いもの</a:t>
            </a:r>
            <a:endParaRPr lang="en-US" altLang="ja-JP" sz="4800" dirty="0">
              <a:latin typeface="Cica" panose="020B0409020203020207" pitchFamily="49" charset="-128"/>
              <a:ea typeface="Cica" panose="020B0409020203020207" pitchFamily="49" charset="-128"/>
            </a:endParaRPr>
          </a:p>
          <a:p>
            <a:pPr marL="0" indent="0">
              <a:buNone/>
            </a:pPr>
            <a:r>
              <a:rPr lang="ja-JP" altLang="en-US" sz="4800">
                <a:latin typeface="Cica" panose="020B0409020203020207" pitchFamily="49" charset="-128"/>
                <a:ea typeface="Cica" panose="020B0409020203020207" pitchFamily="49" charset="-128"/>
              </a:rPr>
              <a:t>ではなく</a:t>
            </a:r>
            <a:endParaRPr lang="en-US" altLang="ja-JP" sz="4800" dirty="0">
              <a:latin typeface="Cica" panose="020B0409020203020207" pitchFamily="49" charset="-128"/>
              <a:ea typeface="Cica" panose="020B0409020203020207" pitchFamily="49" charset="-128"/>
            </a:endParaRPr>
          </a:p>
          <a:p>
            <a:pPr marL="0" indent="0">
              <a:buNone/>
            </a:pPr>
            <a:r>
              <a:rPr lang="ja-JP" altLang="en-US" sz="4800">
                <a:latin typeface="Cica" panose="020B0409020203020207" pitchFamily="49" charset="-128"/>
                <a:ea typeface="Cica" panose="020B0409020203020207" pitchFamily="49" charset="-128"/>
              </a:rPr>
              <a:t>たくさんのパターンを作ってみる</a:t>
            </a:r>
            <a:endParaRPr lang="en-US" altLang="ja-JP" sz="4800"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484355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lang="ja-JP" altLang="en-US">
                <a:latin typeface="Cica" panose="020B0409020203020207" pitchFamily="49" charset="-128"/>
                <a:ea typeface="Cica" panose="020B0409020203020207" pitchFamily="49" charset="-128"/>
              </a:rPr>
              <a:t>アジェンダ</a:t>
            </a:r>
            <a:endParaRPr kumimoji="1" lang="ja-JP" altLang="en-US">
              <a:latin typeface="Cica" panose="020B0409020203020207" pitchFamily="49" charset="-128"/>
              <a:ea typeface="Cica" panose="020B0409020203020207" pitchFamily="49" charset="-128"/>
            </a:endParaRP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kumimoji="1" lang="ja-JP" altLang="en-US" sz="4400">
                <a:latin typeface="Cica" panose="020B0409020203020207" pitchFamily="49" charset="-128"/>
                <a:ea typeface="Cica" panose="020B0409020203020207" pitchFamily="49" charset="-128"/>
              </a:rPr>
              <a:t>プロジェクト概要</a:t>
            </a:r>
            <a:endParaRPr kumimoji="1" lang="en-US" altLang="ja-JP" sz="4400" dirty="0">
              <a:latin typeface="Cica" panose="020B0409020203020207" pitchFamily="49" charset="-128"/>
              <a:ea typeface="Cica" panose="020B0409020203020207" pitchFamily="49" charset="-128"/>
            </a:endParaRPr>
          </a:p>
          <a:p>
            <a:r>
              <a:rPr lang="ja-JP" altLang="en-US" sz="4400">
                <a:latin typeface="Cica" panose="020B0409020203020207" pitchFamily="49" charset="-128"/>
                <a:ea typeface="Cica" panose="020B0409020203020207" pitchFamily="49" charset="-128"/>
              </a:rPr>
              <a:t>ブースト会議から今日までの進捗</a:t>
            </a:r>
            <a:endParaRPr lang="en-US" altLang="ja-JP" sz="4400" dirty="0">
              <a:latin typeface="Cica" panose="020B0409020203020207" pitchFamily="49" charset="-128"/>
              <a:ea typeface="Cica" panose="020B0409020203020207" pitchFamily="49" charset="-128"/>
            </a:endParaRPr>
          </a:p>
          <a:p>
            <a:r>
              <a:rPr kumimoji="1" lang="ja-JP" altLang="en-US" sz="4400">
                <a:latin typeface="Cica" panose="020B0409020203020207" pitchFamily="49" charset="-128"/>
                <a:ea typeface="Cica" panose="020B0409020203020207" pitchFamily="49" charset="-128"/>
              </a:rPr>
              <a:t>最終報告までにしたいこと</a:t>
            </a:r>
          </a:p>
        </p:txBody>
      </p:sp>
    </p:spTree>
    <p:extLst>
      <p:ext uri="{BB962C8B-B14F-4D97-AF65-F5344CB8AC3E}">
        <p14:creationId xmlns:p14="http://schemas.microsoft.com/office/powerpoint/2010/main" val="16701396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プロトタイプ作成</a:t>
            </a: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lang="ja-JP" altLang="en-US" sz="2400">
                <a:latin typeface="Cica" panose="020B0409020203020207" pitchFamily="49" charset="-128"/>
                <a:ea typeface="Cica" panose="020B0409020203020207" pitchFamily="49" charset="-128"/>
              </a:rPr>
              <a:t>車，船，ロケット，プライベートロケット等を取り扱う</a:t>
            </a:r>
            <a:r>
              <a:rPr lang="en-US" altLang="ja-JP" sz="2400" dirty="0">
                <a:latin typeface="Cica" panose="020B0409020203020207" pitchFamily="49" charset="-128"/>
                <a:ea typeface="Cica" panose="020B0409020203020207" pitchFamily="49" charset="-128"/>
              </a:rPr>
              <a:t>EC</a:t>
            </a:r>
            <a:br>
              <a:rPr lang="en-US" altLang="ja-JP" sz="2400" dirty="0">
                <a:latin typeface="Cica" panose="020B0409020203020207" pitchFamily="49" charset="-128"/>
                <a:ea typeface="Cica" panose="020B0409020203020207" pitchFamily="49" charset="-128"/>
              </a:rPr>
            </a:br>
            <a:r>
              <a:rPr lang="ja-JP" altLang="en-US" sz="2400">
                <a:latin typeface="Cica" panose="020B0409020203020207" pitchFamily="49" charset="-128"/>
                <a:ea typeface="Cica" panose="020B0409020203020207" pitchFamily="49" charset="-128"/>
              </a:rPr>
              <a:t>を考えてました</a:t>
            </a:r>
            <a:endParaRPr lang="en-US" altLang="ja-JP" sz="2400" dirty="0">
              <a:latin typeface="Cica" panose="020B0409020203020207" pitchFamily="49" charset="-128"/>
              <a:ea typeface="Cica" panose="020B0409020203020207" pitchFamily="49" charset="-128"/>
            </a:endParaRPr>
          </a:p>
          <a:p>
            <a:endParaRPr lang="en-US" altLang="ja-JP" sz="2400" dirty="0">
              <a:latin typeface="Cica" panose="020B0409020203020207" pitchFamily="49" charset="-128"/>
              <a:ea typeface="Cica" panose="020B0409020203020207" pitchFamily="49" charset="-128"/>
            </a:endParaRPr>
          </a:p>
          <a:p>
            <a:pPr marL="0" indent="0">
              <a:buNone/>
            </a:pPr>
            <a:r>
              <a:rPr lang="ja-JP" altLang="en-US" sz="4800">
                <a:latin typeface="Cica" panose="020B0409020203020207" pitchFamily="49" charset="-128"/>
                <a:ea typeface="Cica" panose="020B0409020203020207" pitchFamily="49" charset="-128"/>
              </a:rPr>
              <a:t>大きなモノは意外と想像しにくい</a:t>
            </a:r>
            <a:endParaRPr lang="en-US" altLang="ja-JP" sz="4800" dirty="0">
              <a:latin typeface="Cica" panose="020B0409020203020207" pitchFamily="49" charset="-128"/>
              <a:ea typeface="Cica" panose="020B0409020203020207" pitchFamily="49" charset="-128"/>
            </a:endParaRPr>
          </a:p>
          <a:p>
            <a:pPr marL="0" indent="0" algn="r">
              <a:buNone/>
            </a:pPr>
            <a:r>
              <a:rPr lang="ja-JP" altLang="en-US" sz="1600">
                <a:latin typeface="Cica" panose="020B0409020203020207" pitchFamily="49" charset="-128"/>
                <a:ea typeface="Cica" panose="020B0409020203020207" pitchFamily="49" charset="-128"/>
              </a:rPr>
              <a:t>ロケット欲しいな</a:t>
            </a:r>
            <a:r>
              <a:rPr lang="en-US" altLang="ja-JP" sz="1600" dirty="0">
                <a:latin typeface="Cica" panose="020B0409020203020207" pitchFamily="49" charset="-128"/>
                <a:ea typeface="Cica" panose="020B0409020203020207" pitchFamily="49" charset="-128"/>
              </a:rPr>
              <a:t>…</a:t>
            </a:r>
            <a:br>
              <a:rPr lang="en-US" altLang="ja-JP" sz="1600" dirty="0">
                <a:latin typeface="Cica" panose="020B0409020203020207" pitchFamily="49" charset="-128"/>
                <a:ea typeface="Cica" panose="020B0409020203020207" pitchFamily="49" charset="-128"/>
              </a:rPr>
            </a:br>
            <a:r>
              <a:rPr lang="ja-JP" altLang="en-US" sz="1600">
                <a:latin typeface="Cica" panose="020B0409020203020207" pitchFamily="49" charset="-128"/>
                <a:ea typeface="Cica" panose="020B0409020203020207" pitchFamily="49" charset="-128"/>
              </a:rPr>
              <a:t>ロケット大きいらしいけどどれくらい？</a:t>
            </a:r>
            <a:endParaRPr lang="en-US" altLang="ja-JP" sz="1600"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2199507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プロトタイプ作成</a:t>
            </a: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lang="ja-JP" altLang="en-US" sz="2800">
                <a:latin typeface="Cica" panose="020B0409020203020207" pitchFamily="49" charset="-128"/>
                <a:ea typeface="Cica" panose="020B0409020203020207" pitchFamily="49" charset="-128"/>
              </a:rPr>
              <a:t>想像が難しい大きさなので</a:t>
            </a:r>
            <a:r>
              <a:rPr lang="en-US" altLang="ja-JP" sz="2800" dirty="0">
                <a:latin typeface="Cica" panose="020B0409020203020207" pitchFamily="49" charset="-128"/>
                <a:ea typeface="Cica" panose="020B0409020203020207" pitchFamily="49" charset="-128"/>
              </a:rPr>
              <a:t>VREC</a:t>
            </a:r>
            <a:r>
              <a:rPr lang="ja-JP" altLang="en-US" sz="2800">
                <a:latin typeface="Cica" panose="020B0409020203020207" pitchFamily="49" charset="-128"/>
                <a:ea typeface="Cica" panose="020B0409020203020207" pitchFamily="49" charset="-128"/>
              </a:rPr>
              <a:t>に向いてるのでは？</a:t>
            </a:r>
            <a:endParaRPr lang="en-US" altLang="ja-JP" sz="2800" dirty="0">
              <a:latin typeface="Cica" panose="020B0409020203020207" pitchFamily="49" charset="-128"/>
              <a:ea typeface="Cica" panose="020B0409020203020207" pitchFamily="49" charset="-128"/>
            </a:endParaRPr>
          </a:p>
          <a:p>
            <a:endParaRPr lang="en-US" altLang="ja-JP" sz="2800" dirty="0">
              <a:latin typeface="Cica" panose="020B0409020203020207" pitchFamily="49" charset="-128"/>
              <a:ea typeface="Cica" panose="020B0409020203020207" pitchFamily="49" charset="-128"/>
            </a:endParaRPr>
          </a:p>
          <a:p>
            <a:pPr marL="0" indent="0">
              <a:buNone/>
            </a:pPr>
            <a:r>
              <a:rPr lang="ja-JP" altLang="en-US" sz="2800">
                <a:latin typeface="Cica" panose="020B0409020203020207" pitchFamily="49" charset="-128"/>
                <a:ea typeface="Cica" panose="020B0409020203020207" pitchFamily="49" charset="-128"/>
              </a:rPr>
              <a:t>想像しにくい商品は</a:t>
            </a:r>
            <a:r>
              <a:rPr lang="en-US" altLang="ja-JP" sz="2800" dirty="0">
                <a:latin typeface="Cica" panose="020B0409020203020207" pitchFamily="49" charset="-128"/>
                <a:ea typeface="Cica" panose="020B0409020203020207" pitchFamily="49" charset="-128"/>
              </a:rPr>
              <a:t>VREC</a:t>
            </a:r>
            <a:r>
              <a:rPr lang="ja-JP" altLang="en-US" sz="2800">
                <a:latin typeface="Cica" panose="020B0409020203020207" pitchFamily="49" charset="-128"/>
                <a:ea typeface="Cica" panose="020B0409020203020207" pitchFamily="49" charset="-128"/>
              </a:rPr>
              <a:t>で自分の視点から比較できるため</a:t>
            </a:r>
            <a:br>
              <a:rPr lang="en-US" altLang="ja-JP" sz="2800" dirty="0">
                <a:latin typeface="Cica" panose="020B0409020203020207" pitchFamily="49" charset="-128"/>
                <a:ea typeface="Cica" panose="020B0409020203020207" pitchFamily="49" charset="-128"/>
              </a:rPr>
            </a:br>
            <a:r>
              <a:rPr lang="ja-JP" altLang="en-US" sz="2800">
                <a:latin typeface="Cica" panose="020B0409020203020207" pitchFamily="49" charset="-128"/>
                <a:ea typeface="Cica" panose="020B0409020203020207" pitchFamily="49" charset="-128"/>
              </a:rPr>
              <a:t>従来の始点</a:t>
            </a:r>
            <a:r>
              <a:rPr lang="en-US" altLang="ja-JP" sz="2800" dirty="0">
                <a:latin typeface="Cica" panose="020B0409020203020207" pitchFamily="49" charset="-128"/>
                <a:ea typeface="Cica" panose="020B0409020203020207" pitchFamily="49" charset="-128"/>
              </a:rPr>
              <a:t>EC</a:t>
            </a:r>
            <a:r>
              <a:rPr lang="ja-JP" altLang="en-US" sz="2800">
                <a:latin typeface="Cica" panose="020B0409020203020207" pitchFamily="49" charset="-128"/>
                <a:ea typeface="Cica" panose="020B0409020203020207" pitchFamily="49" charset="-128"/>
              </a:rPr>
              <a:t>よりも優れている</a:t>
            </a:r>
            <a:endParaRPr lang="en-US" altLang="ja-JP" sz="2800"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30904631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2"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3"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5" name="Rectangle 14">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kumimoji="1" lang="ja-JP" altLang="en-US" sz="6600" cap="all"/>
              <a:t>プロトタイプ作成</a:t>
            </a: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a:xfrm>
            <a:off x="8154186" y="4436462"/>
            <a:ext cx="3355942" cy="1794656"/>
          </a:xfrm>
        </p:spPr>
        <p:txBody>
          <a:bodyPr vert="horz" lIns="91440" tIns="45720" rIns="91440" bIns="45720" rtlCol="0">
            <a:normAutofit/>
          </a:bodyPr>
          <a:lstStyle/>
          <a:p>
            <a:pPr marL="0" indent="0" algn="ctr">
              <a:lnSpc>
                <a:spcPct val="112000"/>
              </a:lnSpc>
              <a:spcBef>
                <a:spcPts val="0"/>
              </a:spcBef>
              <a:spcAft>
                <a:spcPts val="600"/>
              </a:spcAft>
              <a:buNone/>
            </a:pPr>
            <a:r>
              <a:rPr lang="en-US" altLang="ja-JP" sz="2300"/>
              <a:t>Asset</a:t>
            </a:r>
            <a:r>
              <a:rPr lang="ja-JP" altLang="en-US" sz="2300"/>
              <a:t>いっぱいある気がした</a:t>
            </a:r>
            <a:endParaRPr lang="en-US" altLang="ja-JP" sz="2300"/>
          </a:p>
        </p:txBody>
      </p:sp>
      <p:sp>
        <p:nvSpPr>
          <p:cNvPr id="17"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9"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6" name="図 5">
            <a:extLst>
              <a:ext uri="{FF2B5EF4-FFF2-40B4-BE49-F238E27FC236}">
                <a16:creationId xmlns:a16="http://schemas.microsoft.com/office/drawing/2014/main" id="{A81F5957-4DCD-E845-A4D4-CA087263D9FD}"/>
              </a:ext>
            </a:extLst>
          </p:cNvPr>
          <p:cNvPicPr>
            <a:picLocks noChangeAspect="1"/>
          </p:cNvPicPr>
          <p:nvPr/>
        </p:nvPicPr>
        <p:blipFill>
          <a:blip r:embed="rId2"/>
          <a:stretch>
            <a:fillRect/>
          </a:stretch>
        </p:blipFill>
        <p:spPr>
          <a:xfrm>
            <a:off x="1379023" y="1767164"/>
            <a:ext cx="5659222" cy="3522864"/>
          </a:xfrm>
          <a:prstGeom prst="rect">
            <a:avLst/>
          </a:prstGeom>
        </p:spPr>
      </p:pic>
    </p:spTree>
    <p:extLst>
      <p:ext uri="{BB962C8B-B14F-4D97-AF65-F5344CB8AC3E}">
        <p14:creationId xmlns:p14="http://schemas.microsoft.com/office/powerpoint/2010/main" val="638787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プロトタイプ作成</a:t>
            </a: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lnSpcReduction="10000"/>
          </a:bodyPr>
          <a:lstStyle/>
          <a:p>
            <a:endParaRPr lang="en-US" altLang="ja-JP" dirty="0">
              <a:latin typeface="Cica" panose="020B0409020203020207" pitchFamily="49" charset="-128"/>
              <a:ea typeface="Cica" panose="020B0409020203020207" pitchFamily="49" charset="-128"/>
            </a:endParaRPr>
          </a:p>
          <a:p>
            <a:r>
              <a:rPr lang="en-US" altLang="ja-JP" sz="2600" dirty="0">
                <a:latin typeface="Cica" panose="020B0409020203020207" pitchFamily="49" charset="-128"/>
                <a:ea typeface="Cica" panose="020B0409020203020207" pitchFamily="49" charset="-128"/>
              </a:rPr>
              <a:t>VR</a:t>
            </a:r>
            <a:r>
              <a:rPr lang="ja-JP" altLang="en-US" sz="2600">
                <a:latin typeface="Cica" panose="020B0409020203020207" pitchFamily="49" charset="-128"/>
                <a:ea typeface="Cica" panose="020B0409020203020207" pitchFamily="49" charset="-128"/>
              </a:rPr>
              <a:t>なら実店舗より敷居低いから高額商品に向いてるのでは？</a:t>
            </a:r>
            <a:endParaRPr lang="en-US" altLang="ja-JP" sz="2600" dirty="0">
              <a:latin typeface="Cica" panose="020B0409020203020207" pitchFamily="49" charset="-128"/>
              <a:ea typeface="Cica" panose="020B0409020203020207" pitchFamily="49" charset="-128"/>
            </a:endParaRPr>
          </a:p>
          <a:p>
            <a:endParaRPr lang="en-US" altLang="ja-JP" dirty="0">
              <a:latin typeface="Cica" panose="020B0409020203020207" pitchFamily="49" charset="-128"/>
              <a:ea typeface="Cica" panose="020B0409020203020207" pitchFamily="49" charset="-128"/>
            </a:endParaRPr>
          </a:p>
          <a:p>
            <a:pPr marL="0" indent="0">
              <a:buNone/>
            </a:pPr>
            <a:r>
              <a:rPr lang="ja-JP" altLang="en-US">
                <a:latin typeface="Cica" panose="020B0409020203020207" pitchFamily="49" charset="-128"/>
                <a:ea typeface="Cica" panose="020B0409020203020207" pitchFamily="49" charset="-128"/>
              </a:rPr>
              <a:t>傷つけたらどうしよう</a:t>
            </a:r>
            <a:r>
              <a:rPr lang="en-US" altLang="ja-JP" dirty="0">
                <a:latin typeface="Cica" panose="020B0409020203020207" pitchFamily="49" charset="-128"/>
                <a:ea typeface="Cica" panose="020B0409020203020207" pitchFamily="49" charset="-128"/>
              </a:rPr>
              <a:t>…</a:t>
            </a:r>
          </a:p>
          <a:p>
            <a:pPr marL="0" indent="0">
              <a:buNone/>
            </a:pPr>
            <a:r>
              <a:rPr lang="ja-JP" altLang="en-US">
                <a:latin typeface="Cica" panose="020B0409020203020207" pitchFamily="49" charset="-128"/>
                <a:ea typeface="Cica" panose="020B0409020203020207" pitchFamily="49" charset="-128"/>
              </a:rPr>
              <a:t>こんなの買えないよ</a:t>
            </a:r>
            <a:r>
              <a:rPr lang="en-US" altLang="ja-JP" dirty="0">
                <a:latin typeface="Cica" panose="020B0409020203020207" pitchFamily="49" charset="-128"/>
                <a:ea typeface="Cica" panose="020B0409020203020207" pitchFamily="49" charset="-128"/>
              </a:rPr>
              <a:t>…</a:t>
            </a:r>
          </a:p>
          <a:p>
            <a:pPr marL="0" indent="0">
              <a:buNone/>
            </a:pPr>
            <a:r>
              <a:rPr lang="ja-JP" altLang="en-US">
                <a:latin typeface="Cica" panose="020B0409020203020207" pitchFamily="49" charset="-128"/>
                <a:ea typeface="Cica" panose="020B0409020203020207" pitchFamily="49" charset="-128"/>
              </a:rPr>
              <a:t>場違いじゃない</a:t>
            </a:r>
            <a:r>
              <a:rPr lang="en-US" altLang="ja-JP" dirty="0">
                <a:latin typeface="Cica" panose="020B0409020203020207" pitchFamily="49" charset="-128"/>
                <a:ea typeface="Cica" panose="020B0409020203020207" pitchFamily="49" charset="-128"/>
              </a:rPr>
              <a:t>…</a:t>
            </a:r>
            <a:r>
              <a:rPr lang="ja-JP" altLang="en-US">
                <a:latin typeface="Cica" panose="020B0409020203020207" pitchFamily="49" charset="-128"/>
                <a:ea typeface="Cica" panose="020B0409020203020207" pitchFamily="49" charset="-128"/>
              </a:rPr>
              <a:t>？</a:t>
            </a:r>
            <a:endParaRPr lang="en-US" altLang="ja-JP" dirty="0">
              <a:latin typeface="Cica" panose="020B0409020203020207" pitchFamily="49" charset="-128"/>
              <a:ea typeface="Cica" panose="020B0409020203020207" pitchFamily="49" charset="-128"/>
            </a:endParaRPr>
          </a:p>
          <a:p>
            <a:pPr marL="0" indent="0">
              <a:buNone/>
            </a:pPr>
            <a:endParaRPr lang="en-US" altLang="ja-JP" dirty="0">
              <a:latin typeface="Cica" panose="020B0409020203020207" pitchFamily="49" charset="-128"/>
              <a:ea typeface="Cica" panose="020B0409020203020207" pitchFamily="49" charset="-128"/>
            </a:endParaRPr>
          </a:p>
          <a:p>
            <a:pPr marL="0" indent="0">
              <a:buNone/>
            </a:pPr>
            <a:r>
              <a:rPr lang="ja-JP" altLang="en-US" sz="2800">
                <a:latin typeface="Cica" panose="020B0409020203020207" pitchFamily="49" charset="-128"/>
                <a:ea typeface="Cica" panose="020B0409020203020207" pitchFamily="49" charset="-128"/>
              </a:rPr>
              <a:t>↑こんなことを想像せずに見れる</a:t>
            </a:r>
            <a:endParaRPr lang="en-US" altLang="ja-JP" sz="2800"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12198031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プロトタイプ作成</a:t>
            </a: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pPr marL="0" indent="0" algn="ctr">
              <a:buNone/>
            </a:pPr>
            <a:r>
              <a:rPr lang="ja-JP" altLang="en-US" sz="3600">
                <a:latin typeface="Cica" panose="020B0409020203020207" pitchFamily="49" charset="-128"/>
                <a:ea typeface="Cica" panose="020B0409020203020207" pitchFamily="49" charset="-128"/>
              </a:rPr>
              <a:t>ということで</a:t>
            </a:r>
            <a:endParaRPr lang="en-US" altLang="ja-JP" sz="3600" dirty="0">
              <a:latin typeface="Cica" panose="020B0409020203020207" pitchFamily="49" charset="-128"/>
              <a:ea typeface="Cica" panose="020B0409020203020207" pitchFamily="49" charset="-128"/>
            </a:endParaRPr>
          </a:p>
          <a:p>
            <a:pPr marL="0" indent="0" algn="ctr">
              <a:buNone/>
            </a:pPr>
            <a:r>
              <a:rPr lang="en-US" altLang="ja-JP" sz="8000" dirty="0">
                <a:latin typeface="Cica" panose="020B0409020203020207" pitchFamily="49" charset="-128"/>
                <a:ea typeface="Cica" panose="020B0409020203020207" pitchFamily="49" charset="-128"/>
              </a:rPr>
              <a:t>V.I.P.</a:t>
            </a:r>
            <a:endParaRPr lang="en-US" altLang="ja-JP" sz="3600" dirty="0">
              <a:latin typeface="Cica" panose="020B0409020203020207" pitchFamily="49" charset="-128"/>
              <a:ea typeface="Cica" panose="020B0409020203020207" pitchFamily="49" charset="-128"/>
            </a:endParaRPr>
          </a:p>
          <a:p>
            <a:pPr marL="0" indent="0" algn="ctr">
              <a:buNone/>
            </a:pPr>
            <a:r>
              <a:rPr lang="ja-JP" altLang="en-US" sz="3600">
                <a:latin typeface="Cica" panose="020B0409020203020207" pitchFamily="49" charset="-128"/>
                <a:ea typeface="Cica" panose="020B0409020203020207" pitchFamily="49" charset="-128"/>
              </a:rPr>
              <a:t>と名付けて作りました。</a:t>
            </a:r>
            <a:endParaRPr lang="en-US" altLang="ja-JP" sz="3600"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21675436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D687AA-D59C-7640-B73D-FB73900F5094}"/>
              </a:ext>
            </a:extLst>
          </p:cNvPr>
          <p:cNvSpPr>
            <a:spLocks noGrp="1"/>
          </p:cNvSpPr>
          <p:nvPr>
            <p:ph type="title"/>
          </p:nvPr>
        </p:nvSpPr>
        <p:spPr/>
        <p:txBody>
          <a:bodyPr/>
          <a:lstStyle/>
          <a:p>
            <a:r>
              <a:rPr kumimoji="1" lang="ja-JP" altLang="en-US"/>
              <a:t>プロトタイプ作成</a:t>
            </a:r>
          </a:p>
        </p:txBody>
      </p:sp>
      <p:pic>
        <p:nvPicPr>
          <p:cNvPr id="5" name="VIP_car">
            <a:hlinkClick r:id="" action="ppaction://media"/>
            <a:extLst>
              <a:ext uri="{FF2B5EF4-FFF2-40B4-BE49-F238E27FC236}">
                <a16:creationId xmlns:a16="http://schemas.microsoft.com/office/drawing/2014/main" id="{B18C47B3-D928-6345-BD65-B259F66FC491}"/>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6"/>
          <a:stretch>
            <a:fillRect/>
          </a:stretch>
        </p:blipFill>
        <p:spPr>
          <a:xfrm>
            <a:off x="1804988" y="2286000"/>
            <a:ext cx="3581400" cy="3581400"/>
          </a:xfrm>
        </p:spPr>
      </p:pic>
      <p:pic>
        <p:nvPicPr>
          <p:cNvPr id="6" name="VIP_boat">
            <a:hlinkClick r:id="" action="ppaction://media"/>
            <a:extLst>
              <a:ext uri="{FF2B5EF4-FFF2-40B4-BE49-F238E27FC236}">
                <a16:creationId xmlns:a16="http://schemas.microsoft.com/office/drawing/2014/main" id="{27E10786-A07F-0641-BE09-3B4E74D197D9}"/>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7"/>
          <a:stretch>
            <a:fillRect/>
          </a:stretch>
        </p:blipFill>
        <p:spPr>
          <a:xfrm>
            <a:off x="6958013" y="2286000"/>
            <a:ext cx="3581400" cy="3581400"/>
          </a:xfrm>
        </p:spPr>
      </p:pic>
    </p:spTree>
    <p:extLst>
      <p:ext uri="{BB962C8B-B14F-4D97-AF65-F5344CB8AC3E}">
        <p14:creationId xmlns:p14="http://schemas.microsoft.com/office/powerpoint/2010/main" val="892744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12"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09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5"/>
                </p:tgtEl>
              </p:cMediaNode>
            </p:video>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D687AA-D59C-7640-B73D-FB73900F5094}"/>
              </a:ext>
            </a:extLst>
          </p:cNvPr>
          <p:cNvSpPr>
            <a:spLocks noGrp="1"/>
          </p:cNvSpPr>
          <p:nvPr>
            <p:ph type="title"/>
          </p:nvPr>
        </p:nvSpPr>
        <p:spPr/>
        <p:txBody>
          <a:bodyPr/>
          <a:lstStyle/>
          <a:p>
            <a:r>
              <a:rPr kumimoji="1" lang="ja-JP" altLang="en-US"/>
              <a:t>プロトタイプ作成</a:t>
            </a:r>
          </a:p>
        </p:txBody>
      </p:sp>
      <p:pic>
        <p:nvPicPr>
          <p:cNvPr id="9" name="VIP_rocket">
            <a:hlinkClick r:id="" action="ppaction://media"/>
            <a:extLst>
              <a:ext uri="{FF2B5EF4-FFF2-40B4-BE49-F238E27FC236}">
                <a16:creationId xmlns:a16="http://schemas.microsoft.com/office/drawing/2014/main" id="{AACC73D6-0A49-4D42-9EA4-1D4FF907CDF3}"/>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6"/>
          <a:stretch>
            <a:fillRect/>
          </a:stretch>
        </p:blipFill>
        <p:spPr>
          <a:xfrm>
            <a:off x="1804988" y="2286000"/>
            <a:ext cx="3581400" cy="3581400"/>
          </a:xfrm>
        </p:spPr>
      </p:pic>
      <p:pic>
        <p:nvPicPr>
          <p:cNvPr id="10" name="VIP_jet">
            <a:hlinkClick r:id="" action="ppaction://media"/>
            <a:extLst>
              <a:ext uri="{FF2B5EF4-FFF2-40B4-BE49-F238E27FC236}">
                <a16:creationId xmlns:a16="http://schemas.microsoft.com/office/drawing/2014/main" id="{82A700DA-6F7B-F546-B93C-754EB67E6A04}"/>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7"/>
          <a:stretch>
            <a:fillRect/>
          </a:stretch>
        </p:blipFill>
        <p:spPr>
          <a:xfrm>
            <a:off x="6958013" y="2286000"/>
            <a:ext cx="3581400" cy="3581400"/>
          </a:xfrm>
        </p:spPr>
      </p:pic>
    </p:spTree>
    <p:extLst>
      <p:ext uri="{BB962C8B-B14F-4D97-AF65-F5344CB8AC3E}">
        <p14:creationId xmlns:p14="http://schemas.microsoft.com/office/powerpoint/2010/main" val="2399683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87"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300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9"/>
                </p:tgtEl>
              </p:cMediaNode>
            </p:video>
            <p:seq concurrent="1" nextAc="seek">
              <p:cTn id="12" restart="whenNotActive" fill="hold" evtFilter="cancelBubble" nodeType="interactiveSeq">
                <p:stCondLst>
                  <p:cond evt="onClick" delay="0">
                    <p:tgtEl>
                      <p:spTgt spid="9"/>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9"/>
                                        </p:tgtEl>
                                      </p:cBhvr>
                                    </p:cmd>
                                  </p:childTnLst>
                                </p:cTn>
                              </p:par>
                            </p:childTnLst>
                          </p:cTn>
                        </p:par>
                      </p:childTnLst>
                    </p:cTn>
                  </p:par>
                </p:childTnLst>
              </p:cTn>
              <p:nextCondLst>
                <p:cond evt="onClick" delay="0">
                  <p:tgtEl>
                    <p:spTgt spid="9"/>
                  </p:tgtEl>
                </p:cond>
              </p:nextCondLst>
            </p:seq>
            <p:video>
              <p:cMediaNode vol="80000">
                <p:cTn id="17" fill="hold" display="0">
                  <p:stCondLst>
                    <p:cond delay="indefinite"/>
                  </p:stCondLst>
                </p:cTn>
                <p:tgtEl>
                  <p:spTgt spid="10"/>
                </p:tgtEl>
              </p:cMediaNode>
            </p:video>
            <p:seq concurrent="1" nextAc="seek">
              <p:cTn id="18" restart="whenNotActive" fill="hold" evtFilter="cancelBubble" nodeType="interactiveSeq">
                <p:stCondLst>
                  <p:cond evt="onClick" delay="0">
                    <p:tgtEl>
                      <p:spTgt spid="10"/>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プロトタイプ作成</a:t>
            </a:r>
          </a:p>
        </p:txBody>
      </p:sp>
      <p:pic>
        <p:nvPicPr>
          <p:cNvPr id="4" name="VIP_pre">
            <a:hlinkClick r:id="" action="ppaction://media"/>
            <a:extLst>
              <a:ext uri="{FF2B5EF4-FFF2-40B4-BE49-F238E27FC236}">
                <a16:creationId xmlns:a16="http://schemas.microsoft.com/office/drawing/2014/main" id="{1C0BEE4B-73B2-4845-BB37-925AF246C12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381500" y="2286000"/>
            <a:ext cx="3581400" cy="3581400"/>
          </a:xfrm>
        </p:spPr>
      </p:pic>
    </p:spTree>
    <p:extLst>
      <p:ext uri="{BB962C8B-B14F-4D97-AF65-F5344CB8AC3E}">
        <p14:creationId xmlns:p14="http://schemas.microsoft.com/office/powerpoint/2010/main" val="2305140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862526-C4D9-444A-9A4D-760B73426874}"/>
              </a:ext>
            </a:extLst>
          </p:cNvPr>
          <p:cNvSpPr>
            <a:spLocks noGrp="1"/>
          </p:cNvSpPr>
          <p:nvPr>
            <p:ph type="title"/>
          </p:nvPr>
        </p:nvSpPr>
        <p:spPr/>
        <p:txBody>
          <a:bodyPr/>
          <a:lstStyle/>
          <a:p>
            <a:r>
              <a:rPr kumimoji="1" lang="ja-JP" altLang="en-US"/>
              <a:t>プロトタイプ作成</a:t>
            </a:r>
          </a:p>
        </p:txBody>
      </p:sp>
      <p:pic>
        <p:nvPicPr>
          <p:cNvPr id="4" name="Demo.mp4">
            <a:hlinkClick r:id="" action="ppaction://media"/>
            <a:extLst>
              <a:ext uri="{FF2B5EF4-FFF2-40B4-BE49-F238E27FC236}">
                <a16:creationId xmlns:a16="http://schemas.microsoft.com/office/drawing/2014/main" id="{A91EE9C7-D200-F546-A623-55EBAF51812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833649" y="1428750"/>
            <a:ext cx="5150726" cy="5150726"/>
          </a:xfrm>
        </p:spPr>
      </p:pic>
    </p:spTree>
    <p:extLst>
      <p:ext uri="{BB962C8B-B14F-4D97-AF65-F5344CB8AC3E}">
        <p14:creationId xmlns:p14="http://schemas.microsoft.com/office/powerpoint/2010/main" val="193198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7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現時点で感じてること</a:t>
            </a: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lang="ja-JP" altLang="en-US" sz="4400">
                <a:latin typeface="Cica" panose="020B0409020203020207" pitchFamily="49" charset="-128"/>
                <a:ea typeface="Cica" panose="020B0409020203020207" pitchFamily="49" charset="-128"/>
              </a:rPr>
              <a:t>チーム開発楽しちい</a:t>
            </a:r>
            <a:endParaRPr lang="en-US" altLang="ja-JP" sz="4400" dirty="0">
              <a:latin typeface="Cica" panose="020B0409020203020207" pitchFamily="49" charset="-128"/>
              <a:ea typeface="Cica" panose="020B0409020203020207" pitchFamily="49" charset="-128"/>
            </a:endParaRPr>
          </a:p>
          <a:p>
            <a:pPr lvl="1"/>
            <a:r>
              <a:rPr lang="ja-JP" altLang="en-US" sz="4400">
                <a:latin typeface="Cica" panose="020B0409020203020207" pitchFamily="49" charset="-128"/>
                <a:ea typeface="Cica" panose="020B0409020203020207" pitchFamily="49" charset="-128"/>
              </a:rPr>
              <a:t>けど難しい</a:t>
            </a:r>
            <a:endParaRPr lang="en-US" altLang="ja-JP" sz="4400" dirty="0">
              <a:latin typeface="Cica" panose="020B0409020203020207" pitchFamily="49" charset="-128"/>
              <a:ea typeface="Cica" panose="020B0409020203020207" pitchFamily="49" charset="-128"/>
            </a:endParaRPr>
          </a:p>
          <a:p>
            <a:pPr lvl="1"/>
            <a:r>
              <a:rPr lang="ja-JP" altLang="en-US" sz="4400">
                <a:latin typeface="Cica" panose="020B0409020203020207" pitchFamily="49" charset="-128"/>
                <a:ea typeface="Cica" panose="020B0409020203020207" pitchFamily="49" charset="-128"/>
              </a:rPr>
              <a:t>知識の偏り ←専門分野が違う</a:t>
            </a:r>
            <a:endParaRPr lang="en-US" altLang="ja-JP" sz="4400" dirty="0">
              <a:latin typeface="Cica" panose="020B0409020203020207" pitchFamily="49" charset="-128"/>
              <a:ea typeface="Cica" panose="020B0409020203020207" pitchFamily="49" charset="-128"/>
            </a:endParaRPr>
          </a:p>
          <a:p>
            <a:pPr lvl="1"/>
            <a:r>
              <a:rPr lang="ja-JP" altLang="en-US" sz="4400">
                <a:latin typeface="Cica" panose="020B0409020203020207" pitchFamily="49" charset="-128"/>
                <a:ea typeface="Cica" panose="020B0409020203020207" pitchFamily="49" charset="-128"/>
              </a:rPr>
              <a:t>日程の不合致 ←別プロジェクト</a:t>
            </a:r>
            <a:endParaRPr lang="en-US" altLang="ja-JP" sz="4400"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3674134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lang="ja-JP" altLang="en-US">
                <a:latin typeface="Cica" panose="020B0409020203020207" pitchFamily="49" charset="-128"/>
                <a:ea typeface="Cica" panose="020B0409020203020207" pitchFamily="49" charset="-128"/>
              </a:rPr>
              <a:t>アジェンダ</a:t>
            </a:r>
            <a:endParaRPr kumimoji="1" lang="ja-JP" altLang="en-US">
              <a:latin typeface="Cica" panose="020B0409020203020207" pitchFamily="49" charset="-128"/>
              <a:ea typeface="Cica" panose="020B0409020203020207" pitchFamily="49" charset="-128"/>
            </a:endParaRP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kumimoji="1" lang="ja-JP" altLang="en-US" sz="3200">
                <a:latin typeface="Cica" panose="020B0409020203020207" pitchFamily="49" charset="-128"/>
                <a:ea typeface="Cica" panose="020B0409020203020207" pitchFamily="49" charset="-128"/>
              </a:rPr>
              <a:t>プロジェクト概要</a:t>
            </a:r>
            <a:endParaRPr kumimoji="1" lang="en-US" altLang="ja-JP" sz="3200" dirty="0">
              <a:latin typeface="Cica" panose="020B0409020203020207" pitchFamily="49" charset="-128"/>
              <a:ea typeface="Cica" panose="020B0409020203020207" pitchFamily="49" charset="-128"/>
            </a:endParaRPr>
          </a:p>
          <a:p>
            <a:pPr lvl="1"/>
            <a:r>
              <a:rPr kumimoji="1" lang="ja-JP" altLang="en-US" sz="3200">
                <a:latin typeface="Cica" panose="020B0409020203020207" pitchFamily="49" charset="-128"/>
                <a:ea typeface="Cica" panose="020B0409020203020207" pitchFamily="49" charset="-128"/>
              </a:rPr>
              <a:t>どんなもの？</a:t>
            </a:r>
            <a:endParaRPr kumimoji="1" lang="en-US" altLang="ja-JP" sz="3200" dirty="0">
              <a:latin typeface="Cica" panose="020B0409020203020207" pitchFamily="49" charset="-128"/>
              <a:ea typeface="Cica" panose="020B0409020203020207" pitchFamily="49" charset="-128"/>
            </a:endParaRPr>
          </a:p>
          <a:p>
            <a:pPr lvl="1"/>
            <a:r>
              <a:rPr kumimoji="1" lang="ja-JP" altLang="en-US" sz="3200">
                <a:latin typeface="Cica" panose="020B0409020203020207" pitchFamily="49" charset="-128"/>
                <a:ea typeface="Cica" panose="020B0409020203020207" pitchFamily="49" charset="-128"/>
              </a:rPr>
              <a:t>なんで作るの？</a:t>
            </a:r>
            <a:endParaRPr kumimoji="1" lang="en-US" altLang="ja-JP" sz="3200" dirty="0">
              <a:latin typeface="Cica" panose="020B0409020203020207" pitchFamily="49" charset="-128"/>
              <a:ea typeface="Cica" panose="020B0409020203020207" pitchFamily="49" charset="-128"/>
            </a:endParaRPr>
          </a:p>
          <a:p>
            <a:pPr lvl="1"/>
            <a:r>
              <a:rPr kumimoji="1" lang="ja-JP" altLang="en-US" sz="3200">
                <a:latin typeface="Cica" panose="020B0409020203020207" pitchFamily="49" charset="-128"/>
                <a:ea typeface="Cica" panose="020B0409020203020207" pitchFamily="49" charset="-128"/>
              </a:rPr>
              <a:t>どうやって作るの？</a:t>
            </a:r>
            <a:endParaRPr kumimoji="1" lang="en-US" altLang="ja-JP" sz="3200" dirty="0">
              <a:latin typeface="Cica" panose="020B0409020203020207" pitchFamily="49" charset="-128"/>
              <a:ea typeface="Cica" panose="020B0409020203020207" pitchFamily="49" charset="-128"/>
            </a:endParaRPr>
          </a:p>
          <a:p>
            <a:pPr lvl="1"/>
            <a:r>
              <a:rPr lang="ja-JP" altLang="en-US" sz="3200">
                <a:latin typeface="Cica" panose="020B0409020203020207" pitchFamily="49" charset="-128"/>
                <a:ea typeface="Cica" panose="020B0409020203020207" pitchFamily="49" charset="-128"/>
              </a:rPr>
              <a:t>初期案との変更点</a:t>
            </a:r>
            <a:endParaRPr kumimoji="1" lang="en-US" altLang="ja-JP" sz="3200" dirty="0">
              <a:latin typeface="Cica" panose="020B0409020203020207" pitchFamily="49" charset="-128"/>
              <a:ea typeface="Cica" panose="020B0409020203020207" pitchFamily="49" charset="-128"/>
            </a:endParaRPr>
          </a:p>
          <a:p>
            <a:r>
              <a:rPr lang="ja-JP" altLang="en-US" sz="1400">
                <a:latin typeface="Cica" panose="020B0409020203020207" pitchFamily="49" charset="-128"/>
                <a:ea typeface="Cica" panose="020B0409020203020207" pitchFamily="49" charset="-128"/>
              </a:rPr>
              <a:t>ブースト会議から今日までの進捗</a:t>
            </a:r>
            <a:endParaRPr lang="en-US" altLang="ja-JP" sz="1400" dirty="0">
              <a:latin typeface="Cica" panose="020B0409020203020207" pitchFamily="49" charset="-128"/>
              <a:ea typeface="Cica" panose="020B0409020203020207" pitchFamily="49" charset="-128"/>
            </a:endParaRPr>
          </a:p>
          <a:p>
            <a:r>
              <a:rPr kumimoji="1" lang="ja-JP" altLang="en-US" sz="1400">
                <a:latin typeface="Cica" panose="020B0409020203020207" pitchFamily="49" charset="-128"/>
                <a:ea typeface="Cica" panose="020B0409020203020207" pitchFamily="49" charset="-128"/>
              </a:rPr>
              <a:t>最終報告までにしたいこと</a:t>
            </a:r>
          </a:p>
        </p:txBody>
      </p:sp>
    </p:spTree>
    <p:extLst>
      <p:ext uri="{BB962C8B-B14F-4D97-AF65-F5344CB8AC3E}">
        <p14:creationId xmlns:p14="http://schemas.microsoft.com/office/powerpoint/2010/main" val="31758036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現時点で感じてること</a:t>
            </a: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lang="ja-JP" altLang="en-US" sz="4400">
                <a:latin typeface="Cica" panose="020B0409020203020207" pitchFamily="49" charset="-128"/>
                <a:ea typeface="Cica" panose="020B0409020203020207" pitchFamily="49" charset="-128"/>
              </a:rPr>
              <a:t>今後の改善</a:t>
            </a:r>
            <a:endParaRPr lang="en-US" altLang="ja-JP" sz="4400" dirty="0">
              <a:latin typeface="Cica" panose="020B0409020203020207" pitchFamily="49" charset="-128"/>
              <a:ea typeface="Cica" panose="020B0409020203020207" pitchFamily="49" charset="-128"/>
            </a:endParaRPr>
          </a:p>
          <a:p>
            <a:pPr lvl="1"/>
            <a:r>
              <a:rPr lang="ja-JP" altLang="en-US" sz="4400">
                <a:latin typeface="Cica" panose="020B0409020203020207" pitchFamily="49" charset="-128"/>
                <a:ea typeface="Cica" panose="020B0409020203020207" pitchFamily="49" charset="-128"/>
              </a:rPr>
              <a:t>定期的にアナログな</a:t>
            </a:r>
            <a:br>
              <a:rPr lang="en-US" altLang="ja-JP" sz="4400" dirty="0">
                <a:latin typeface="Cica" panose="020B0409020203020207" pitchFamily="49" charset="-128"/>
                <a:ea typeface="Cica" panose="020B0409020203020207" pitchFamily="49" charset="-128"/>
              </a:rPr>
            </a:br>
            <a:r>
              <a:rPr lang="ja-JP" altLang="en-US" sz="4400">
                <a:latin typeface="Cica" panose="020B0409020203020207" pitchFamily="49" charset="-128"/>
                <a:ea typeface="Cica" panose="020B0409020203020207" pitchFamily="49" charset="-128"/>
              </a:rPr>
              <a:t>コミュニケーションをとる</a:t>
            </a:r>
            <a:endParaRPr lang="en-US" altLang="ja-JP" sz="4400" dirty="0">
              <a:latin typeface="Cica" panose="020B0409020203020207" pitchFamily="49" charset="-128"/>
              <a:ea typeface="Cica" panose="020B0409020203020207" pitchFamily="49" charset="-128"/>
            </a:endParaRPr>
          </a:p>
          <a:p>
            <a:pPr lvl="1"/>
            <a:r>
              <a:rPr lang="ja-JP" altLang="en-US" sz="4400">
                <a:latin typeface="Cica" panose="020B0409020203020207" pitchFamily="49" charset="-128"/>
                <a:ea typeface="Cica" panose="020B0409020203020207" pitchFamily="49" charset="-128"/>
              </a:rPr>
              <a:t>壊す前提としてペースを上げる</a:t>
            </a:r>
            <a:endParaRPr lang="en-US" altLang="ja-JP" sz="4400" dirty="0">
              <a:latin typeface="Cica" panose="020B0409020203020207" pitchFamily="49" charset="-128"/>
              <a:ea typeface="Cica" panose="020B0409020203020207" pitchFamily="49" charset="-128"/>
            </a:endParaRPr>
          </a:p>
          <a:p>
            <a:pPr lvl="1"/>
            <a:r>
              <a:rPr lang="ja-JP" altLang="en-US" sz="4400">
                <a:latin typeface="Cica" panose="020B0409020203020207" pitchFamily="49" charset="-128"/>
                <a:ea typeface="Cica" panose="020B0409020203020207" pitchFamily="49" charset="-128"/>
              </a:rPr>
              <a:t>質より量という意識をもちたい</a:t>
            </a:r>
            <a:endParaRPr lang="en-US" altLang="ja-JP" sz="4400"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22946024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lang="ja-JP" altLang="en-US">
                <a:latin typeface="Cica" panose="020B0409020203020207" pitchFamily="49" charset="-128"/>
                <a:ea typeface="Cica" panose="020B0409020203020207" pitchFamily="49" charset="-128"/>
              </a:rPr>
              <a:t>アジェンダ</a:t>
            </a:r>
            <a:endParaRPr kumimoji="1" lang="ja-JP" altLang="en-US">
              <a:latin typeface="Cica" panose="020B0409020203020207" pitchFamily="49" charset="-128"/>
              <a:ea typeface="Cica" panose="020B0409020203020207" pitchFamily="49" charset="-128"/>
            </a:endParaRP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kumimoji="1" lang="ja-JP" altLang="en-US" sz="1800">
                <a:latin typeface="Cica" panose="020B0409020203020207" pitchFamily="49" charset="-128"/>
                <a:ea typeface="Cica" panose="020B0409020203020207" pitchFamily="49" charset="-128"/>
              </a:rPr>
              <a:t>プロジェクト概要</a:t>
            </a:r>
            <a:endParaRPr kumimoji="1" lang="en-US" altLang="ja-JP" sz="1800" dirty="0">
              <a:latin typeface="Cica" panose="020B0409020203020207" pitchFamily="49" charset="-128"/>
              <a:ea typeface="Cica" panose="020B0409020203020207" pitchFamily="49" charset="-128"/>
            </a:endParaRPr>
          </a:p>
          <a:p>
            <a:r>
              <a:rPr lang="ja-JP" altLang="en-US" sz="1800">
                <a:latin typeface="Cica" panose="020B0409020203020207" pitchFamily="49" charset="-128"/>
                <a:ea typeface="Cica" panose="020B0409020203020207" pitchFamily="49" charset="-128"/>
              </a:rPr>
              <a:t>ブースト会議から今日までの進捗</a:t>
            </a:r>
            <a:endParaRPr lang="en-US" altLang="ja-JP" sz="1800" dirty="0">
              <a:latin typeface="Cica" panose="020B0409020203020207" pitchFamily="49" charset="-128"/>
              <a:ea typeface="Cica" panose="020B0409020203020207" pitchFamily="49" charset="-128"/>
            </a:endParaRPr>
          </a:p>
          <a:p>
            <a:r>
              <a:rPr kumimoji="1" lang="ja-JP" altLang="en-US" sz="4000">
                <a:latin typeface="Cica" panose="020B0409020203020207" pitchFamily="49" charset="-128"/>
                <a:ea typeface="Cica" panose="020B0409020203020207" pitchFamily="49" charset="-128"/>
              </a:rPr>
              <a:t>最終報告までにしたいこと</a:t>
            </a:r>
            <a:endParaRPr kumimoji="1" lang="en-US" altLang="ja-JP" sz="4000" dirty="0">
              <a:latin typeface="Cica" panose="020B0409020203020207" pitchFamily="49" charset="-128"/>
              <a:ea typeface="Cica" panose="020B0409020203020207" pitchFamily="49" charset="-128"/>
            </a:endParaRPr>
          </a:p>
          <a:p>
            <a:pPr lvl="1"/>
            <a:r>
              <a:rPr lang="ja-JP" altLang="en-US" sz="4000" i="0">
                <a:latin typeface="Cica" panose="020B0409020203020207" pitchFamily="49" charset="-128"/>
                <a:ea typeface="Cica" panose="020B0409020203020207" pitchFamily="49" charset="-128"/>
              </a:rPr>
              <a:t>いろんな</a:t>
            </a:r>
            <a:r>
              <a:rPr lang="en-US" altLang="ja-JP" sz="4000" i="0" dirty="0">
                <a:latin typeface="Cica" panose="020B0409020203020207" pitchFamily="49" charset="-128"/>
                <a:ea typeface="Cica" panose="020B0409020203020207" pitchFamily="49" charset="-128"/>
              </a:rPr>
              <a:t>EC</a:t>
            </a:r>
          </a:p>
          <a:p>
            <a:pPr lvl="1"/>
            <a:r>
              <a:rPr kumimoji="1" lang="ja-JP" altLang="en-US" sz="4000" i="0">
                <a:latin typeface="Cica" panose="020B0409020203020207" pitchFamily="49" charset="-128"/>
                <a:ea typeface="Cica" panose="020B0409020203020207" pitchFamily="49" charset="-128"/>
              </a:rPr>
              <a:t>困りそうなとこ</a:t>
            </a:r>
          </a:p>
        </p:txBody>
      </p:sp>
    </p:spTree>
    <p:extLst>
      <p:ext uri="{BB962C8B-B14F-4D97-AF65-F5344CB8AC3E}">
        <p14:creationId xmlns:p14="http://schemas.microsoft.com/office/powerpoint/2010/main" val="37361576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lang="ja-JP" altLang="en-US">
                <a:latin typeface="Cica" panose="020B0409020203020207" pitchFamily="49" charset="-128"/>
                <a:ea typeface="Cica" panose="020B0409020203020207" pitchFamily="49" charset="-128"/>
              </a:rPr>
              <a:t>小さな目線の</a:t>
            </a:r>
            <a:r>
              <a:rPr lang="en-US" altLang="ja-JP" dirty="0">
                <a:latin typeface="Cica" panose="020B0409020203020207" pitchFamily="49" charset="-128"/>
                <a:ea typeface="Cica" panose="020B0409020203020207" pitchFamily="49" charset="-128"/>
              </a:rPr>
              <a:t>EC</a:t>
            </a:r>
            <a:endParaRPr kumimoji="1" lang="ja-JP" altLang="en-US">
              <a:latin typeface="Cica" panose="020B0409020203020207" pitchFamily="49" charset="-128"/>
              <a:ea typeface="Cica" panose="020B0409020203020207" pitchFamily="49" charset="-128"/>
            </a:endParaRP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kumimoji="1" lang="ja-JP" altLang="en-US" sz="4400" i="0">
                <a:latin typeface="Cica" panose="020B0409020203020207" pitchFamily="49" charset="-128"/>
                <a:ea typeface="Cica" panose="020B0409020203020207" pitchFamily="49" charset="-128"/>
              </a:rPr>
              <a:t>シルバニアファミリーのキャラクター目線</a:t>
            </a:r>
            <a:endParaRPr kumimoji="1" lang="en-US" altLang="ja-JP" sz="4400" i="0" dirty="0">
              <a:latin typeface="Cica" panose="020B0409020203020207" pitchFamily="49" charset="-128"/>
              <a:ea typeface="Cica" panose="020B0409020203020207" pitchFamily="49" charset="-128"/>
            </a:endParaRPr>
          </a:p>
          <a:p>
            <a:pPr lvl="1"/>
            <a:r>
              <a:rPr lang="ja-JP" altLang="en-US" sz="4400" i="0">
                <a:latin typeface="Cica" panose="020B0409020203020207" pitchFamily="49" charset="-128"/>
                <a:ea typeface="Cica" panose="020B0409020203020207" pitchFamily="49" charset="-128"/>
              </a:rPr>
              <a:t>純粋にロマン</a:t>
            </a:r>
            <a:endParaRPr lang="en-US" altLang="ja-JP" sz="4400" i="0" dirty="0">
              <a:latin typeface="Cica" panose="020B0409020203020207" pitchFamily="49" charset="-128"/>
              <a:ea typeface="Cica" panose="020B0409020203020207" pitchFamily="49" charset="-128"/>
            </a:endParaRPr>
          </a:p>
          <a:p>
            <a:pPr lvl="1"/>
            <a:r>
              <a:rPr kumimoji="1" lang="ja-JP" altLang="en-US" sz="4400" i="0">
                <a:latin typeface="Cica" panose="020B0409020203020207" pitchFamily="49" charset="-128"/>
                <a:ea typeface="Cica" panose="020B0409020203020207" pitchFamily="49" charset="-128"/>
              </a:rPr>
              <a:t>でかいのを作ったんだから今度はあえて小さいものを</a:t>
            </a:r>
          </a:p>
        </p:txBody>
      </p:sp>
    </p:spTree>
    <p:extLst>
      <p:ext uri="{BB962C8B-B14F-4D97-AF65-F5344CB8AC3E}">
        <p14:creationId xmlns:p14="http://schemas.microsoft.com/office/powerpoint/2010/main" val="16559595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DA5761-375E-F94C-AB92-D61C4C2105CF}"/>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ハンドメイド系の</a:t>
            </a:r>
            <a:r>
              <a:rPr kumimoji="1" lang="en-US" altLang="ja-JP" dirty="0">
                <a:latin typeface="Cica" panose="020B0409020203020207" pitchFamily="49" charset="-128"/>
                <a:ea typeface="Cica" panose="020B0409020203020207" pitchFamily="49" charset="-128"/>
              </a:rPr>
              <a:t>EC</a:t>
            </a:r>
            <a:endParaRPr kumimoji="1" lang="ja-JP" altLang="en-US">
              <a:latin typeface="Cica" panose="020B0409020203020207" pitchFamily="49" charset="-128"/>
              <a:ea typeface="Cica" panose="020B0409020203020207" pitchFamily="49" charset="-128"/>
            </a:endParaRPr>
          </a:p>
        </p:txBody>
      </p:sp>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kumimoji="1" lang="ja-JP" altLang="en-US" sz="4400" i="0">
                <a:latin typeface="Cica" panose="020B0409020203020207" pitchFamily="49" charset="-128"/>
                <a:ea typeface="Cica" panose="020B0409020203020207" pitchFamily="49" charset="-128"/>
              </a:rPr>
              <a:t>従来の</a:t>
            </a:r>
            <a:r>
              <a:rPr lang="en-US" altLang="ja-JP" sz="4400" dirty="0">
                <a:latin typeface="Cica" panose="020B0409020203020207" pitchFamily="49" charset="-128"/>
                <a:ea typeface="Cica" panose="020B0409020203020207" pitchFamily="49" charset="-128"/>
              </a:rPr>
              <a:t>EC</a:t>
            </a:r>
            <a:r>
              <a:rPr lang="ja-JP" altLang="en-US" sz="4400">
                <a:latin typeface="Cica" panose="020B0409020203020207" pitchFamily="49" charset="-128"/>
                <a:ea typeface="Cica" panose="020B0409020203020207" pitchFamily="49" charset="-128"/>
              </a:rPr>
              <a:t>において</a:t>
            </a:r>
            <a:r>
              <a:rPr kumimoji="1" lang="ja-JP" altLang="en-US" sz="4400" i="0">
                <a:latin typeface="Cica" panose="020B0409020203020207" pitchFamily="49" charset="-128"/>
                <a:ea typeface="Cica" panose="020B0409020203020207" pitchFamily="49" charset="-128"/>
              </a:rPr>
              <a:t>最も実物を意識しにくい</a:t>
            </a:r>
            <a:endParaRPr kumimoji="1" lang="en-US" altLang="ja-JP" sz="4400" i="0" dirty="0">
              <a:latin typeface="Cica" panose="020B0409020203020207" pitchFamily="49" charset="-128"/>
              <a:ea typeface="Cica" panose="020B0409020203020207" pitchFamily="49" charset="-128"/>
            </a:endParaRPr>
          </a:p>
          <a:p>
            <a:pPr lvl="1"/>
            <a:r>
              <a:rPr lang="en-US" altLang="ja-JP" sz="4400" i="0" dirty="0">
                <a:latin typeface="Cica" panose="020B0409020203020207" pitchFamily="49" charset="-128"/>
                <a:ea typeface="Cica" panose="020B0409020203020207" pitchFamily="49" charset="-128"/>
              </a:rPr>
              <a:t>VREC</a:t>
            </a:r>
            <a:r>
              <a:rPr lang="ja-JP" altLang="en-US" sz="4400" i="0">
                <a:latin typeface="Cica" panose="020B0409020203020207" pitchFamily="49" charset="-128"/>
                <a:ea typeface="Cica" panose="020B0409020203020207" pitchFamily="49" charset="-128"/>
              </a:rPr>
              <a:t>に向いている</a:t>
            </a:r>
            <a:endParaRPr lang="en-US" altLang="ja-JP" sz="4400" i="0" dirty="0">
              <a:latin typeface="Cica" panose="020B0409020203020207" pitchFamily="49" charset="-128"/>
              <a:ea typeface="Cica" panose="020B0409020203020207" pitchFamily="49" charset="-128"/>
            </a:endParaRPr>
          </a:p>
          <a:p>
            <a:pPr lvl="1"/>
            <a:r>
              <a:rPr kumimoji="1" lang="ja-JP" altLang="en-US" sz="4400" i="0">
                <a:latin typeface="Cica" panose="020B0409020203020207" pitchFamily="49" charset="-128"/>
                <a:ea typeface="Cica" panose="020B0409020203020207" pitchFamily="49" charset="-128"/>
              </a:rPr>
              <a:t>かなり初期からあったアイディア</a:t>
            </a:r>
          </a:p>
        </p:txBody>
      </p:sp>
    </p:spTree>
    <p:extLst>
      <p:ext uri="{BB962C8B-B14F-4D97-AF65-F5344CB8AC3E}">
        <p14:creationId xmlns:p14="http://schemas.microsoft.com/office/powerpoint/2010/main" val="29965069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lang="ja-JP" altLang="en-US" sz="5400">
                <a:latin typeface="Cica" panose="020B0409020203020207" pitchFamily="49" charset="-128"/>
                <a:ea typeface="Cica" panose="020B0409020203020207" pitchFamily="49" charset="-128"/>
              </a:rPr>
              <a:t>進捗がこの中間報告のときが</a:t>
            </a:r>
            <a:br>
              <a:rPr lang="en-US" altLang="ja-JP" sz="5400" dirty="0">
                <a:latin typeface="Cica" panose="020B0409020203020207" pitchFamily="49" charset="-128"/>
                <a:ea typeface="Cica" panose="020B0409020203020207" pitchFamily="49" charset="-128"/>
              </a:rPr>
            </a:br>
            <a:r>
              <a:rPr lang="ja-JP" altLang="en-US" sz="5400">
                <a:latin typeface="Cica" panose="020B0409020203020207" pitchFamily="49" charset="-128"/>
                <a:ea typeface="Cica" panose="020B0409020203020207" pitchFamily="49" charset="-128"/>
              </a:rPr>
              <a:t>いちばんでてる</a:t>
            </a:r>
            <a:endParaRPr lang="en-US" altLang="ja-JP" sz="5400" dirty="0">
              <a:latin typeface="Cica" panose="020B0409020203020207" pitchFamily="49" charset="-128"/>
              <a:ea typeface="Cica" panose="020B0409020203020207" pitchFamily="49" charset="-128"/>
            </a:endParaRPr>
          </a:p>
          <a:p>
            <a:pPr marL="0" indent="0">
              <a:buNone/>
            </a:pPr>
            <a:endParaRPr lang="en-US" altLang="ja-JP" sz="5400" dirty="0">
              <a:latin typeface="Cica" panose="020B0409020203020207" pitchFamily="49" charset="-128"/>
              <a:ea typeface="Cica" panose="020B0409020203020207" pitchFamily="49" charset="-128"/>
            </a:endParaRPr>
          </a:p>
          <a:p>
            <a:r>
              <a:rPr lang="ja-JP" altLang="en-US" sz="5400">
                <a:latin typeface="Cica" panose="020B0409020203020207" pitchFamily="49" charset="-128"/>
                <a:ea typeface="Cica" panose="020B0409020203020207" pitchFamily="49" charset="-128"/>
              </a:rPr>
              <a:t>お勉強しながらなので辛い</a:t>
            </a:r>
            <a:endParaRPr lang="en-US" altLang="ja-JP" sz="5400" dirty="0">
              <a:latin typeface="Cica" panose="020B0409020203020207" pitchFamily="49" charset="-128"/>
              <a:ea typeface="Cica" panose="020B0409020203020207" pitchFamily="49" charset="-128"/>
            </a:endParaRPr>
          </a:p>
        </p:txBody>
      </p:sp>
      <p:sp>
        <p:nvSpPr>
          <p:cNvPr id="5" name="タイトル 4">
            <a:extLst>
              <a:ext uri="{FF2B5EF4-FFF2-40B4-BE49-F238E27FC236}">
                <a16:creationId xmlns:a16="http://schemas.microsoft.com/office/drawing/2014/main" id="{54CECAAF-D675-EC4E-8613-BEC6F703F87F}"/>
              </a:ext>
            </a:extLst>
          </p:cNvPr>
          <p:cNvSpPr>
            <a:spLocks noGrp="1"/>
          </p:cNvSpPr>
          <p:nvPr>
            <p:ph type="title"/>
          </p:nvPr>
        </p:nvSpPr>
        <p:spPr/>
        <p:txBody>
          <a:bodyPr/>
          <a:lstStyle/>
          <a:p>
            <a:r>
              <a:rPr lang="ja-JP" altLang="en-US"/>
              <a:t>今後の進め方</a:t>
            </a:r>
          </a:p>
        </p:txBody>
      </p:sp>
    </p:spTree>
    <p:extLst>
      <p:ext uri="{BB962C8B-B14F-4D97-AF65-F5344CB8AC3E}">
        <p14:creationId xmlns:p14="http://schemas.microsoft.com/office/powerpoint/2010/main" val="6347439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1A059A23-3BE6-CB4D-A9DE-97CE4AF8A6CE}"/>
              </a:ext>
            </a:extLst>
          </p:cNvPr>
          <p:cNvSpPr>
            <a:spLocks noGrp="1"/>
          </p:cNvSpPr>
          <p:nvPr>
            <p:ph idx="1"/>
          </p:nvPr>
        </p:nvSpPr>
        <p:spPr/>
        <p:txBody>
          <a:bodyPr anchor="ctr">
            <a:normAutofit/>
          </a:bodyPr>
          <a:lstStyle/>
          <a:p>
            <a:r>
              <a:rPr lang="ja-JP" altLang="en-US" sz="4800">
                <a:latin typeface="Cica" panose="020B0409020203020207" pitchFamily="49" charset="-128"/>
                <a:ea typeface="Cica" panose="020B0409020203020207" pitchFamily="49" charset="-128"/>
              </a:rPr>
              <a:t>直接会って同じテーブルで</a:t>
            </a:r>
            <a:br>
              <a:rPr lang="en-US" altLang="ja-JP" sz="4800" dirty="0">
                <a:latin typeface="Cica" panose="020B0409020203020207" pitchFamily="49" charset="-128"/>
                <a:ea typeface="Cica" panose="020B0409020203020207" pitchFamily="49" charset="-128"/>
              </a:rPr>
            </a:br>
            <a:r>
              <a:rPr lang="ja-JP" altLang="en-US" sz="4800">
                <a:latin typeface="Cica" panose="020B0409020203020207" pitchFamily="49" charset="-128"/>
                <a:ea typeface="Cica" panose="020B0409020203020207" pitchFamily="49" charset="-128"/>
              </a:rPr>
              <a:t>作業したい</a:t>
            </a:r>
            <a:endParaRPr lang="en-US" altLang="ja-JP" sz="4800" dirty="0">
              <a:latin typeface="Cica" panose="020B0409020203020207" pitchFamily="49" charset="-128"/>
              <a:ea typeface="Cica" panose="020B0409020203020207" pitchFamily="49" charset="-128"/>
            </a:endParaRPr>
          </a:p>
          <a:p>
            <a:endParaRPr lang="en-US" altLang="ja-JP" sz="4800" dirty="0">
              <a:latin typeface="Cica" panose="020B0409020203020207" pitchFamily="49" charset="-128"/>
              <a:ea typeface="Cica" panose="020B0409020203020207" pitchFamily="49" charset="-128"/>
            </a:endParaRPr>
          </a:p>
          <a:p>
            <a:r>
              <a:rPr lang="ja-JP" altLang="en-US" sz="4800">
                <a:latin typeface="Cica" panose="020B0409020203020207" pitchFamily="49" charset="-128"/>
                <a:ea typeface="Cica" panose="020B0409020203020207" pitchFamily="49" charset="-128"/>
              </a:rPr>
              <a:t>プロトタイプいっぱい作りたい</a:t>
            </a:r>
            <a:endParaRPr lang="en-US" altLang="ja-JP" sz="4800" dirty="0">
              <a:latin typeface="Cica" panose="020B0409020203020207" pitchFamily="49" charset="-128"/>
              <a:ea typeface="Cica" panose="020B0409020203020207" pitchFamily="49" charset="-128"/>
            </a:endParaRPr>
          </a:p>
        </p:txBody>
      </p:sp>
      <p:sp>
        <p:nvSpPr>
          <p:cNvPr id="5" name="タイトル 4">
            <a:extLst>
              <a:ext uri="{FF2B5EF4-FFF2-40B4-BE49-F238E27FC236}">
                <a16:creationId xmlns:a16="http://schemas.microsoft.com/office/drawing/2014/main" id="{54CECAAF-D675-EC4E-8613-BEC6F703F87F}"/>
              </a:ext>
            </a:extLst>
          </p:cNvPr>
          <p:cNvSpPr>
            <a:spLocks noGrp="1"/>
          </p:cNvSpPr>
          <p:nvPr>
            <p:ph type="title"/>
          </p:nvPr>
        </p:nvSpPr>
        <p:spPr/>
        <p:txBody>
          <a:bodyPr/>
          <a:lstStyle/>
          <a:p>
            <a:r>
              <a:rPr lang="ja-JP" altLang="en-US"/>
              <a:t>今後の進め方</a:t>
            </a:r>
          </a:p>
        </p:txBody>
      </p:sp>
    </p:spTree>
    <p:extLst>
      <p:ext uri="{BB962C8B-B14F-4D97-AF65-F5344CB8AC3E}">
        <p14:creationId xmlns:p14="http://schemas.microsoft.com/office/powerpoint/2010/main" val="39888486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どんなもの？</a:t>
            </a:r>
          </a:p>
        </p:txBody>
      </p:sp>
      <p:sp>
        <p:nvSpPr>
          <p:cNvPr id="3" name="コンテンツ プレースホルダー 2">
            <a:extLst>
              <a:ext uri="{FF2B5EF4-FFF2-40B4-BE49-F238E27FC236}">
                <a16:creationId xmlns:a16="http://schemas.microsoft.com/office/drawing/2014/main" id="{90EDEDDF-75F5-084E-A3DC-A9D71FF280D2}"/>
              </a:ext>
            </a:extLst>
          </p:cNvPr>
          <p:cNvSpPr>
            <a:spLocks noGrp="1"/>
          </p:cNvSpPr>
          <p:nvPr>
            <p:ph idx="1"/>
          </p:nvPr>
        </p:nvSpPr>
        <p:spPr/>
        <p:txBody>
          <a:bodyPr anchor="ctr">
            <a:normAutofit/>
          </a:bodyPr>
          <a:lstStyle/>
          <a:p>
            <a:pPr marL="0" indent="0">
              <a:buNone/>
            </a:pPr>
            <a:r>
              <a:rPr kumimoji="1" lang="en-US" altLang="ja-JP" sz="7200" dirty="0">
                <a:latin typeface="Cica" panose="020B0409020203020207" pitchFamily="49" charset="-128"/>
                <a:ea typeface="Cica" panose="020B0409020203020207" pitchFamily="49" charset="-128"/>
              </a:rPr>
              <a:t>VR</a:t>
            </a:r>
            <a:r>
              <a:rPr kumimoji="1" lang="ja-JP" altLang="en-US" sz="7200">
                <a:latin typeface="Cica" panose="020B0409020203020207" pitchFamily="49" charset="-128"/>
                <a:ea typeface="Cica" panose="020B0409020203020207" pitchFamily="49" charset="-128"/>
              </a:rPr>
              <a:t>空間での</a:t>
            </a:r>
            <a:br>
              <a:rPr kumimoji="1" lang="en-US" altLang="ja-JP" sz="7200" dirty="0">
                <a:latin typeface="Cica" panose="020B0409020203020207" pitchFamily="49" charset="-128"/>
                <a:ea typeface="Cica" panose="020B0409020203020207" pitchFamily="49" charset="-128"/>
              </a:rPr>
            </a:br>
            <a:r>
              <a:rPr kumimoji="1" lang="ja-JP" altLang="en-US" sz="7200">
                <a:latin typeface="Cica" panose="020B0409020203020207" pitchFamily="49" charset="-128"/>
                <a:ea typeface="Cica" panose="020B0409020203020207" pitchFamily="49" charset="-128"/>
              </a:rPr>
              <a:t>ショッピングシステム</a:t>
            </a:r>
          </a:p>
        </p:txBody>
      </p:sp>
    </p:spTree>
    <p:extLst>
      <p:ext uri="{BB962C8B-B14F-4D97-AF65-F5344CB8AC3E}">
        <p14:creationId xmlns:p14="http://schemas.microsoft.com/office/powerpoint/2010/main" val="36770536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どんなもの？</a:t>
            </a:r>
          </a:p>
        </p:txBody>
      </p:sp>
      <p:sp>
        <p:nvSpPr>
          <p:cNvPr id="3" name="コンテンツ プレースホルダー 2">
            <a:extLst>
              <a:ext uri="{FF2B5EF4-FFF2-40B4-BE49-F238E27FC236}">
                <a16:creationId xmlns:a16="http://schemas.microsoft.com/office/drawing/2014/main" id="{90EDEDDF-75F5-084E-A3DC-A9D71FF280D2}"/>
              </a:ext>
            </a:extLst>
          </p:cNvPr>
          <p:cNvSpPr>
            <a:spLocks noGrp="1"/>
          </p:cNvSpPr>
          <p:nvPr>
            <p:ph idx="1"/>
          </p:nvPr>
        </p:nvSpPr>
        <p:spPr/>
        <p:txBody>
          <a:bodyPr anchor="ctr">
            <a:normAutofit/>
          </a:bodyPr>
          <a:lstStyle/>
          <a:p>
            <a:pPr marL="530352" lvl="1" indent="0">
              <a:buNone/>
            </a:pPr>
            <a:r>
              <a:rPr lang="ja-JP" altLang="en-US" sz="6600" i="0">
                <a:latin typeface="Cica" panose="020B0409020203020207" pitchFamily="49" charset="-128"/>
                <a:ea typeface="Cica" panose="020B0409020203020207" pitchFamily="49" charset="-128"/>
              </a:rPr>
              <a:t>ネットショッピングを</a:t>
            </a:r>
            <a:endParaRPr lang="en-US" altLang="ja-JP" sz="6600" i="0" dirty="0">
              <a:latin typeface="Cica" panose="020B0409020203020207" pitchFamily="49" charset="-128"/>
              <a:ea typeface="Cica" panose="020B0409020203020207" pitchFamily="49" charset="-128"/>
            </a:endParaRPr>
          </a:p>
          <a:p>
            <a:pPr marL="530352" lvl="1" indent="0">
              <a:buNone/>
            </a:pPr>
            <a:r>
              <a:rPr lang="ja-JP" altLang="en-US" sz="6600" i="0">
                <a:latin typeface="Cica" panose="020B0409020203020207" pitchFamily="49" charset="-128"/>
                <a:ea typeface="Cica" panose="020B0409020203020207" pitchFamily="49" charset="-128"/>
              </a:rPr>
              <a:t>より便利に</a:t>
            </a:r>
            <a:endParaRPr kumimoji="1" lang="ja-JP" altLang="en-US" sz="660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750565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どんなもの？</a:t>
            </a:r>
          </a:p>
        </p:txBody>
      </p:sp>
      <p:sp>
        <p:nvSpPr>
          <p:cNvPr id="3" name="コンテンツ プレースホルダー 2">
            <a:extLst>
              <a:ext uri="{FF2B5EF4-FFF2-40B4-BE49-F238E27FC236}">
                <a16:creationId xmlns:a16="http://schemas.microsoft.com/office/drawing/2014/main" id="{90EDEDDF-75F5-084E-A3DC-A9D71FF280D2}"/>
              </a:ext>
            </a:extLst>
          </p:cNvPr>
          <p:cNvSpPr>
            <a:spLocks noGrp="1"/>
          </p:cNvSpPr>
          <p:nvPr>
            <p:ph idx="1"/>
          </p:nvPr>
        </p:nvSpPr>
        <p:spPr/>
        <p:txBody>
          <a:bodyPr anchor="ctr">
            <a:normAutofit/>
          </a:bodyPr>
          <a:lstStyle/>
          <a:p>
            <a:pPr marL="0" indent="0">
              <a:buNone/>
            </a:pPr>
            <a:r>
              <a:rPr lang="ja-JP" altLang="en-US" sz="3600">
                <a:latin typeface="Cica" panose="020B0409020203020207" pitchFamily="49" charset="-128"/>
                <a:ea typeface="Cica" panose="020B0409020203020207" pitchFamily="49" charset="-128"/>
              </a:rPr>
              <a:t>最近</a:t>
            </a:r>
            <a:r>
              <a:rPr lang="en-US" altLang="ja-JP" sz="3600" dirty="0">
                <a:latin typeface="Cica" panose="020B0409020203020207" pitchFamily="49" charset="-128"/>
                <a:ea typeface="Cica" panose="020B0409020203020207" pitchFamily="49" charset="-128"/>
              </a:rPr>
              <a:t>Amazon</a:t>
            </a:r>
            <a:r>
              <a:rPr lang="ja-JP" altLang="en-US" sz="3600">
                <a:latin typeface="Cica" panose="020B0409020203020207" pitchFamily="49" charset="-128"/>
                <a:ea typeface="Cica" panose="020B0409020203020207" pitchFamily="49" charset="-128"/>
              </a:rPr>
              <a:t>がインドでやったやつが似てる</a:t>
            </a:r>
            <a:endParaRPr kumimoji="1" lang="ja-JP" altLang="en-US" sz="360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780734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9"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30"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32" name="Rectangle 31">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kumimoji="1" lang="ja-JP" altLang="en-US" sz="6600" cap="all"/>
              <a:t>どんなもの？</a:t>
            </a:r>
          </a:p>
        </p:txBody>
      </p:sp>
      <p:sp>
        <p:nvSpPr>
          <p:cNvPr id="34"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36"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25" name="図 3">
            <a:extLst>
              <a:ext uri="{FF2B5EF4-FFF2-40B4-BE49-F238E27FC236}">
                <a16:creationId xmlns:a16="http://schemas.microsoft.com/office/drawing/2014/main" id="{64406539-325F-6A46-9591-A4C6B27C0C6A}"/>
              </a:ext>
            </a:extLst>
          </p:cNvPr>
          <p:cNvPicPr>
            <a:picLocks noGrp="1" noChangeAspect="1"/>
          </p:cNvPicPr>
          <p:nvPr>
            <p:ph idx="1"/>
          </p:nvPr>
        </p:nvPicPr>
        <p:blipFill>
          <a:blip r:embed="rId2"/>
          <a:stretch>
            <a:fillRect/>
          </a:stretch>
        </p:blipFill>
        <p:spPr>
          <a:xfrm>
            <a:off x="1379023" y="1975249"/>
            <a:ext cx="5659222" cy="3106694"/>
          </a:xfrm>
          <a:prstGeom prst="rect">
            <a:avLst/>
          </a:prstGeom>
        </p:spPr>
      </p:pic>
    </p:spTree>
    <p:extLst>
      <p:ext uri="{BB962C8B-B14F-4D97-AF65-F5344CB8AC3E}">
        <p14:creationId xmlns:p14="http://schemas.microsoft.com/office/powerpoint/2010/main" val="454365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p:txBody>
          <a:bodyPr/>
          <a:lstStyle/>
          <a:p>
            <a:r>
              <a:rPr kumimoji="1" lang="ja-JP" altLang="en-US">
                <a:latin typeface="Cica" panose="020B0409020203020207" pitchFamily="49" charset="-128"/>
                <a:ea typeface="Cica" panose="020B0409020203020207" pitchFamily="49" charset="-128"/>
              </a:rPr>
              <a:t>どんなもの？</a:t>
            </a:r>
          </a:p>
        </p:txBody>
      </p:sp>
      <p:sp>
        <p:nvSpPr>
          <p:cNvPr id="3" name="コンテンツ プレースホルダー 2">
            <a:extLst>
              <a:ext uri="{FF2B5EF4-FFF2-40B4-BE49-F238E27FC236}">
                <a16:creationId xmlns:a16="http://schemas.microsoft.com/office/drawing/2014/main" id="{90EDEDDF-75F5-084E-A3DC-A9D71FF280D2}"/>
              </a:ext>
            </a:extLst>
          </p:cNvPr>
          <p:cNvSpPr>
            <a:spLocks noGrp="1"/>
          </p:cNvSpPr>
          <p:nvPr>
            <p:ph idx="1"/>
          </p:nvPr>
        </p:nvSpPr>
        <p:spPr/>
        <p:txBody>
          <a:bodyPr anchor="ctr">
            <a:normAutofit/>
          </a:bodyPr>
          <a:lstStyle/>
          <a:p>
            <a:r>
              <a:rPr lang="ja-JP" altLang="en-US" sz="3200">
                <a:latin typeface="Cica" panose="020B0409020203020207" pitchFamily="49" charset="-128"/>
                <a:ea typeface="Cica" panose="020B0409020203020207" pitchFamily="49" charset="-128"/>
              </a:rPr>
              <a:t>実際に店舗で見えないものへの応用</a:t>
            </a:r>
            <a:endParaRPr lang="en-US" altLang="ja-JP" sz="3200" dirty="0">
              <a:latin typeface="Cica" panose="020B0409020203020207" pitchFamily="49" charset="-128"/>
              <a:ea typeface="Cica" panose="020B0409020203020207" pitchFamily="49" charset="-128"/>
            </a:endParaRPr>
          </a:p>
          <a:p>
            <a:endParaRPr kumimoji="1" lang="en-US" altLang="ja-JP" sz="3200" dirty="0">
              <a:latin typeface="Cica" panose="020B0409020203020207" pitchFamily="49" charset="-128"/>
              <a:ea typeface="Cica" panose="020B0409020203020207" pitchFamily="49" charset="-128"/>
            </a:endParaRPr>
          </a:p>
          <a:p>
            <a:pPr marL="0" indent="0">
              <a:buNone/>
            </a:pPr>
            <a:r>
              <a:rPr lang="ja-JP" altLang="en-US" sz="3200">
                <a:latin typeface="Cica" panose="020B0409020203020207" pitchFamily="49" charset="-128"/>
                <a:ea typeface="Cica" panose="020B0409020203020207" pitchFamily="49" charset="-128"/>
              </a:rPr>
              <a:t>例えばプライベートジェットみたいな</a:t>
            </a:r>
            <a:r>
              <a:rPr lang="en-US" altLang="ja-JP" sz="3200" dirty="0">
                <a:latin typeface="Cica" panose="020B0409020203020207" pitchFamily="49" charset="-128"/>
                <a:ea typeface="Cica" panose="020B0409020203020207" pitchFamily="49" charset="-128"/>
              </a:rPr>
              <a:t>…</a:t>
            </a:r>
            <a:r>
              <a:rPr lang="ja-JP" altLang="en-US" sz="3200">
                <a:latin typeface="Cica" panose="020B0409020203020207" pitchFamily="49" charset="-128"/>
                <a:ea typeface="Cica" panose="020B0409020203020207" pitchFamily="49" charset="-128"/>
              </a:rPr>
              <a:t>？</a:t>
            </a:r>
            <a:endParaRPr lang="en-US" altLang="ja-JP" sz="3200" dirty="0">
              <a:latin typeface="Cica" panose="020B0409020203020207" pitchFamily="49" charset="-128"/>
              <a:ea typeface="Cica" panose="020B0409020203020207" pitchFamily="49" charset="-128"/>
            </a:endParaRPr>
          </a:p>
        </p:txBody>
      </p:sp>
    </p:spTree>
    <p:extLst>
      <p:ext uri="{BB962C8B-B14F-4D97-AF65-F5344CB8AC3E}">
        <p14:creationId xmlns:p14="http://schemas.microsoft.com/office/powerpoint/2010/main" val="2160220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5"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6"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8" name="Rectangle 17">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C64AD975-8442-A944-BD08-DDDC97885779}"/>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kumimoji="1" lang="ja-JP" altLang="en-US" sz="6600" cap="all"/>
              <a:t>どんなもの？</a:t>
            </a:r>
          </a:p>
        </p:txBody>
      </p:sp>
      <p:sp>
        <p:nvSpPr>
          <p:cNvPr id="20"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2"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9" name="図 8">
            <a:extLst>
              <a:ext uri="{FF2B5EF4-FFF2-40B4-BE49-F238E27FC236}">
                <a16:creationId xmlns:a16="http://schemas.microsoft.com/office/drawing/2014/main" id="{2747518E-8C5D-ED42-BD65-0EE4497D3DA8}"/>
              </a:ext>
            </a:extLst>
          </p:cNvPr>
          <p:cNvPicPr>
            <a:picLocks noChangeAspect="1"/>
          </p:cNvPicPr>
          <p:nvPr/>
        </p:nvPicPr>
        <p:blipFill>
          <a:blip r:embed="rId2"/>
          <a:stretch>
            <a:fillRect/>
          </a:stretch>
        </p:blipFill>
        <p:spPr>
          <a:xfrm>
            <a:off x="1379023" y="2106716"/>
            <a:ext cx="5659222" cy="2843759"/>
          </a:xfrm>
          <a:prstGeom prst="rect">
            <a:avLst/>
          </a:prstGeom>
        </p:spPr>
      </p:pic>
    </p:spTree>
    <p:extLst>
      <p:ext uri="{BB962C8B-B14F-4D97-AF65-F5344CB8AC3E}">
        <p14:creationId xmlns:p14="http://schemas.microsoft.com/office/powerpoint/2010/main" val="2762088859"/>
      </p:ext>
    </p:extLst>
  </p:cSld>
  <p:clrMapOvr>
    <a:masterClrMapping/>
  </p:clrMapOvr>
</p:sld>
</file>

<file path=ppt/theme/theme1.xml><?xml version="1.0" encoding="utf-8"?>
<a:theme xmlns:a="http://schemas.openxmlformats.org/drawingml/2006/main" name="トリミング">
  <a:themeElements>
    <a:clrScheme name="トリミング">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トリミング">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トリミング">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{A5CB171A-7438-4D41-883E-9FEEA724EDBF}tf10001072</Template>
  <TotalTime>1397</TotalTime>
  <Words>634</Words>
  <Application>Microsoft Macintosh PowerPoint</Application>
  <PresentationFormat>ワイド画面</PresentationFormat>
  <Paragraphs>147</Paragraphs>
  <Slides>35</Slides>
  <Notes>2</Notes>
  <HiddenSlides>0</HiddenSlides>
  <MMClips>6</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35</vt:i4>
      </vt:variant>
    </vt:vector>
  </HeadingPairs>
  <TitlesOfParts>
    <vt:vector size="41" baseType="lpstr">
      <vt:lpstr>Cica</vt:lpstr>
      <vt:lpstr>メイリオ</vt:lpstr>
      <vt:lpstr>游ゴシック</vt:lpstr>
      <vt:lpstr>Calibri</vt:lpstr>
      <vt:lpstr>Franklin Gothic Book</vt:lpstr>
      <vt:lpstr>トリミング</vt:lpstr>
      <vt:lpstr>末田PJ “Touchbuy”</vt:lpstr>
      <vt:lpstr>アジェンダ</vt:lpstr>
      <vt:lpstr>アジェンダ</vt:lpstr>
      <vt:lpstr>どんなもの？</vt:lpstr>
      <vt:lpstr>どんなもの？</vt:lpstr>
      <vt:lpstr>どんなもの？</vt:lpstr>
      <vt:lpstr>どんなもの？</vt:lpstr>
      <vt:lpstr>どんなもの？</vt:lpstr>
      <vt:lpstr>どんなもの？</vt:lpstr>
      <vt:lpstr>どんなもの？</vt:lpstr>
      <vt:lpstr>なんで作るの？</vt:lpstr>
      <vt:lpstr>なんで作るの？</vt:lpstr>
      <vt:lpstr>なんで作るの？</vt:lpstr>
      <vt:lpstr>どうやって作るの？</vt:lpstr>
      <vt:lpstr>初期案との変更点</vt:lpstr>
      <vt:lpstr>初期案との変更点</vt:lpstr>
      <vt:lpstr>アジェンダ</vt:lpstr>
      <vt:lpstr>Unity </vt:lpstr>
      <vt:lpstr>プロトタイプ作成</vt:lpstr>
      <vt:lpstr>プロトタイプ作成</vt:lpstr>
      <vt:lpstr>プロトタイプ作成</vt:lpstr>
      <vt:lpstr>プロトタイプ作成</vt:lpstr>
      <vt:lpstr>プロトタイプ作成</vt:lpstr>
      <vt:lpstr>プロトタイプ作成</vt:lpstr>
      <vt:lpstr>プロトタイプ作成</vt:lpstr>
      <vt:lpstr>プロトタイプ作成</vt:lpstr>
      <vt:lpstr>プロトタイプ作成</vt:lpstr>
      <vt:lpstr>プロトタイプ作成</vt:lpstr>
      <vt:lpstr>現時点で感じてること</vt:lpstr>
      <vt:lpstr>現時点で感じてること</vt:lpstr>
      <vt:lpstr>アジェンダ</vt:lpstr>
      <vt:lpstr>小さな目線のEC</vt:lpstr>
      <vt:lpstr>ハンドメイド系のEC</vt:lpstr>
      <vt:lpstr>今後の進め方</vt:lpstr>
      <vt:lpstr>今後の進め方</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末田PJ “Touchbuy”</dc:title>
  <dc:creator>b-suedat@tsuyama.kosen-ac.jp</dc:creator>
  <cp:lastModifiedBy>b-suedat@tsuyama.kosen-ac.jp</cp:lastModifiedBy>
  <cp:revision>26</cp:revision>
  <dcterms:created xsi:type="dcterms:W3CDTF">2018-08-17T00:39:19Z</dcterms:created>
  <dcterms:modified xsi:type="dcterms:W3CDTF">2018-08-19T02:31:27Z</dcterms:modified>
</cp:coreProperties>
</file>

<file path=docProps/thumbnail.jpeg>
</file>